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2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2"/>
  </p:notesMasterIdLst>
  <p:handoutMasterIdLst>
    <p:handoutMasterId r:id="rId173"/>
  </p:handoutMasterIdLst>
  <p:sldIdLst>
    <p:sldId id="279" r:id="rId3"/>
    <p:sldId id="280" r:id="rId4"/>
    <p:sldId id="259" r:id="rId5"/>
    <p:sldId id="264" r:id="rId6"/>
    <p:sldId id="272" r:id="rId7"/>
    <p:sldId id="271" r:id="rId8"/>
    <p:sldId id="273" r:id="rId9"/>
    <p:sldId id="267" r:id="rId10"/>
    <p:sldId id="425" r:id="rId11"/>
    <p:sldId id="426" r:id="rId12"/>
    <p:sldId id="427" r:id="rId13"/>
    <p:sldId id="419" r:id="rId14"/>
    <p:sldId id="420" r:id="rId15"/>
    <p:sldId id="421" r:id="rId16"/>
    <p:sldId id="422" r:id="rId17"/>
    <p:sldId id="423" r:id="rId18"/>
    <p:sldId id="424" r:id="rId19"/>
    <p:sldId id="270" r:id="rId20"/>
    <p:sldId id="281" r:id="rId21"/>
    <p:sldId id="282" r:id="rId22"/>
    <p:sldId id="269" r:id="rId23"/>
    <p:sldId id="283" r:id="rId24"/>
    <p:sldId id="274" r:id="rId25"/>
    <p:sldId id="275" r:id="rId26"/>
    <p:sldId id="284" r:id="rId27"/>
    <p:sldId id="285" r:id="rId28"/>
    <p:sldId id="256" r:id="rId29"/>
    <p:sldId id="286" r:id="rId30"/>
    <p:sldId id="261" r:id="rId31"/>
    <p:sldId id="287" r:id="rId32"/>
    <p:sldId id="288" r:id="rId33"/>
    <p:sldId id="266" r:id="rId34"/>
    <p:sldId id="289" r:id="rId35"/>
    <p:sldId id="290" r:id="rId36"/>
    <p:sldId id="268" r:id="rId37"/>
    <p:sldId id="291" r:id="rId38"/>
    <p:sldId id="260" r:id="rId39"/>
    <p:sldId id="257" r:id="rId40"/>
    <p:sldId id="292" r:id="rId41"/>
    <p:sldId id="293" r:id="rId42"/>
    <p:sldId id="294" r:id="rId43"/>
    <p:sldId id="295" r:id="rId44"/>
    <p:sldId id="262" r:id="rId45"/>
    <p:sldId id="263" r:id="rId46"/>
    <p:sldId id="296" r:id="rId47"/>
    <p:sldId id="297" r:id="rId48"/>
    <p:sldId id="410" r:id="rId49"/>
    <p:sldId id="411" r:id="rId50"/>
    <p:sldId id="412" r:id="rId51"/>
    <p:sldId id="413" r:id="rId52"/>
    <p:sldId id="414" r:id="rId53"/>
    <p:sldId id="258" r:id="rId54"/>
    <p:sldId id="415" r:id="rId55"/>
    <p:sldId id="416" r:id="rId56"/>
    <p:sldId id="417" r:id="rId57"/>
    <p:sldId id="418" r:id="rId58"/>
    <p:sldId id="298" r:id="rId59"/>
    <p:sldId id="299" r:id="rId60"/>
    <p:sldId id="300" r:id="rId61"/>
    <p:sldId id="301" r:id="rId62"/>
    <p:sldId id="302" r:id="rId63"/>
    <p:sldId id="303" r:id="rId64"/>
    <p:sldId id="311" r:id="rId65"/>
    <p:sldId id="317" r:id="rId66"/>
    <p:sldId id="313" r:id="rId67"/>
    <p:sldId id="318" r:id="rId68"/>
    <p:sldId id="319" r:id="rId69"/>
    <p:sldId id="320" r:id="rId70"/>
    <p:sldId id="316" r:id="rId71"/>
    <p:sldId id="304" r:id="rId72"/>
    <p:sldId id="305" r:id="rId73"/>
    <p:sldId id="306" r:id="rId74"/>
    <p:sldId id="277" r:id="rId75"/>
    <p:sldId id="307" r:id="rId76"/>
    <p:sldId id="308" r:id="rId77"/>
    <p:sldId id="276" r:id="rId78"/>
    <p:sldId id="309" r:id="rId79"/>
    <p:sldId id="310" r:id="rId80"/>
    <p:sldId id="321" r:id="rId81"/>
    <p:sldId id="322" r:id="rId82"/>
    <p:sldId id="323" r:id="rId83"/>
    <p:sldId id="324" r:id="rId84"/>
    <p:sldId id="325" r:id="rId85"/>
    <p:sldId id="326" r:id="rId86"/>
    <p:sldId id="327" r:id="rId87"/>
    <p:sldId id="328" r:id="rId88"/>
    <p:sldId id="329" r:id="rId89"/>
    <p:sldId id="330" r:id="rId90"/>
    <p:sldId id="331" r:id="rId91"/>
    <p:sldId id="332" r:id="rId92"/>
    <p:sldId id="278" r:id="rId93"/>
    <p:sldId id="333" r:id="rId94"/>
    <p:sldId id="334" r:id="rId95"/>
    <p:sldId id="335" r:id="rId96"/>
    <p:sldId id="336" r:id="rId97"/>
    <p:sldId id="337" r:id="rId98"/>
    <p:sldId id="338" r:id="rId99"/>
    <p:sldId id="339" r:id="rId100"/>
    <p:sldId id="340" r:id="rId101"/>
    <p:sldId id="341" r:id="rId102"/>
    <p:sldId id="342" r:id="rId103"/>
    <p:sldId id="343" r:id="rId104"/>
    <p:sldId id="344" r:id="rId105"/>
    <p:sldId id="345" r:id="rId106"/>
    <p:sldId id="346" r:id="rId107"/>
    <p:sldId id="347" r:id="rId108"/>
    <p:sldId id="348" r:id="rId109"/>
    <p:sldId id="349" r:id="rId110"/>
    <p:sldId id="350" r:id="rId111"/>
    <p:sldId id="351" r:id="rId112"/>
    <p:sldId id="352" r:id="rId113"/>
    <p:sldId id="353" r:id="rId114"/>
    <p:sldId id="354" r:id="rId115"/>
    <p:sldId id="355" r:id="rId116"/>
    <p:sldId id="356" r:id="rId117"/>
    <p:sldId id="357" r:id="rId118"/>
    <p:sldId id="358" r:id="rId119"/>
    <p:sldId id="359" r:id="rId120"/>
    <p:sldId id="360" r:id="rId121"/>
    <p:sldId id="361" r:id="rId122"/>
    <p:sldId id="362" r:id="rId123"/>
    <p:sldId id="363" r:id="rId124"/>
    <p:sldId id="364" r:id="rId125"/>
    <p:sldId id="365" r:id="rId126"/>
    <p:sldId id="366" r:id="rId127"/>
    <p:sldId id="367" r:id="rId128"/>
    <p:sldId id="368" r:id="rId129"/>
    <p:sldId id="369" r:id="rId130"/>
    <p:sldId id="370" r:id="rId131"/>
    <p:sldId id="371" r:id="rId132"/>
    <p:sldId id="372" r:id="rId133"/>
    <p:sldId id="373" r:id="rId134"/>
    <p:sldId id="374" r:id="rId135"/>
    <p:sldId id="375" r:id="rId136"/>
    <p:sldId id="376" r:id="rId137"/>
    <p:sldId id="265" r:id="rId138"/>
    <p:sldId id="377" r:id="rId139"/>
    <p:sldId id="378" r:id="rId140"/>
    <p:sldId id="379" r:id="rId141"/>
    <p:sldId id="380" r:id="rId142"/>
    <p:sldId id="381" r:id="rId143"/>
    <p:sldId id="382" r:id="rId144"/>
    <p:sldId id="383" r:id="rId145"/>
    <p:sldId id="384" r:id="rId146"/>
    <p:sldId id="385" r:id="rId147"/>
    <p:sldId id="386" r:id="rId148"/>
    <p:sldId id="387" r:id="rId149"/>
    <p:sldId id="388" r:id="rId150"/>
    <p:sldId id="389" r:id="rId151"/>
    <p:sldId id="390" r:id="rId152"/>
    <p:sldId id="391" r:id="rId153"/>
    <p:sldId id="392" r:id="rId154"/>
    <p:sldId id="393" r:id="rId155"/>
    <p:sldId id="394" r:id="rId156"/>
    <p:sldId id="395" r:id="rId157"/>
    <p:sldId id="396" r:id="rId158"/>
    <p:sldId id="397" r:id="rId159"/>
    <p:sldId id="398" r:id="rId160"/>
    <p:sldId id="399" r:id="rId161"/>
    <p:sldId id="400" r:id="rId162"/>
    <p:sldId id="401" r:id="rId163"/>
    <p:sldId id="402" r:id="rId164"/>
    <p:sldId id="403" r:id="rId165"/>
    <p:sldId id="404" r:id="rId166"/>
    <p:sldId id="405" r:id="rId167"/>
    <p:sldId id="406" r:id="rId168"/>
    <p:sldId id="407" r:id="rId169"/>
    <p:sldId id="408" r:id="rId170"/>
    <p:sldId id="409" r:id="rId1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slide" id="{EBA04D78-D1FF-49F4-BDD6-03EE135E606E}">
          <p14:sldIdLst>
            <p14:sldId id="279"/>
            <p14:sldId id="280"/>
          </p14:sldIdLst>
        </p14:section>
        <p14:section name="List of contents" id="{65043596-36B7-4360-BB5C-7A99EFAEC5C9}">
          <p14:sldIdLst>
            <p14:sldId id="259"/>
          </p14:sldIdLst>
        </p14:section>
        <p14:section name="Managment Team - PM" id="{B26F6679-C236-4D3D-BC2F-CAE5ED400718}">
          <p14:sldIdLst>
            <p14:sldId id="264"/>
            <p14:sldId id="272"/>
            <p14:sldId id="271"/>
            <p14:sldId id="273"/>
          </p14:sldIdLst>
        </p14:section>
        <p14:section name="bibliography" id="{2ECB0A3B-7D16-4F98-AD6A-5308DF7BF078}">
          <p14:sldIdLst>
            <p14:sldId id="267"/>
          </p14:sldIdLst>
        </p14:section>
        <p14:section name="Management team - SI" id="{0155DC6D-771F-4649-850C-8CF8501C2F0D}">
          <p14:sldIdLst>
            <p14:sldId id="425"/>
            <p14:sldId id="426"/>
            <p14:sldId id="427"/>
            <p14:sldId id="419"/>
            <p14:sldId id="420"/>
            <p14:sldId id="421"/>
            <p14:sldId id="422"/>
            <p14:sldId id="423"/>
            <p14:sldId id="424"/>
          </p14:sldIdLst>
        </p14:section>
        <p14:section name="Project Develompent Team" id="{E3DFB426-B09D-48A1-9CD8-71697CAF3A67}">
          <p14:sldIdLst>
            <p14:sldId id="270"/>
            <p14:sldId id="281"/>
            <p14:sldId id="282"/>
            <p14:sldId id="269"/>
            <p14:sldId id="283"/>
            <p14:sldId id="274"/>
            <p14:sldId id="275"/>
            <p14:sldId id="284"/>
            <p14:sldId id="285"/>
          </p14:sldIdLst>
        </p14:section>
        <p14:section name="Load and Dynamic Team" id="{16851ABE-27B5-499B-B468-A1B76FBDAAB4}">
          <p14:sldIdLst>
            <p14:sldId id="256"/>
            <p14:sldId id="286"/>
            <p14:sldId id="261"/>
            <p14:sldId id="287"/>
            <p14:sldId id="288"/>
            <p14:sldId id="266"/>
            <p14:sldId id="289"/>
            <p14:sldId id="290"/>
            <p14:sldId id="268"/>
            <p14:sldId id="291"/>
            <p14:sldId id="260"/>
          </p14:sldIdLst>
        </p14:section>
        <p14:section name="Feedback Controller Team" id="{633C2BD6-8ABE-4316-8259-EE5886DB79DD}">
          <p14:sldIdLst>
            <p14:sldId id="257"/>
            <p14:sldId id="292"/>
            <p14:sldId id="293"/>
            <p14:sldId id="294"/>
            <p14:sldId id="295"/>
            <p14:sldId id="262"/>
            <p14:sldId id="263"/>
            <p14:sldId id="296"/>
            <p14:sldId id="297"/>
          </p14:sldIdLst>
        </p14:section>
        <p14:section name="Lidar Assested Control" id="{B4DAAC43-A6B4-45E0-8456-515263D41A53}">
          <p14:sldIdLst>
            <p14:sldId id="410"/>
            <p14:sldId id="411"/>
            <p14:sldId id="412"/>
            <p14:sldId id="413"/>
            <p14:sldId id="414"/>
            <p14:sldId id="258"/>
            <p14:sldId id="415"/>
            <p14:sldId id="416"/>
            <p14:sldId id="417"/>
            <p14:sldId id="418"/>
          </p14:sldIdLst>
        </p14:section>
        <p14:section name="Rotor Blade Design" id="{BC92C4B4-0952-4A7C-A498-766E57C8AFA4}">
          <p14:sldIdLst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Rotor Blade Structure" id="{23319469-DCD5-4C5D-9188-6897FB314916}">
          <p14:sldIdLst>
            <p14:sldId id="311"/>
            <p14:sldId id="317"/>
            <p14:sldId id="313"/>
            <p14:sldId id="318"/>
            <p14:sldId id="319"/>
            <p14:sldId id="320"/>
            <p14:sldId id="316"/>
          </p14:sldIdLst>
        </p14:section>
        <p14:section name="Electrical Drivetrain Team" id="{89AAB967-E12D-4B1F-8970-4D239E11EAB8}">
          <p14:sldIdLst>
            <p14:sldId id="304"/>
            <p14:sldId id="305"/>
            <p14:sldId id="306"/>
            <p14:sldId id="277"/>
            <p14:sldId id="307"/>
            <p14:sldId id="308"/>
            <p14:sldId id="276"/>
            <p14:sldId id="309"/>
            <p14:sldId id="310"/>
          </p14:sldIdLst>
        </p14:section>
        <p14:section name="Grid Code Team" id="{239DCB3C-784B-4A0C-A3D5-50F642F9B7CE}">
          <p14:sldIdLst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Rotor Hub Pitch Team" id="{12C9E219-1A6C-451A-9256-CCCC06306DF5}">
          <p14:sldIdLst>
            <p14:sldId id="331"/>
            <p14:sldId id="332"/>
            <p14:sldId id="278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Rotor Bearing System Team" id="{40D333D0-381B-4D09-A528-59127E729ED5}">
          <p14:sldIdLst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</p14:sldIdLst>
        </p14:section>
        <p14:section name="Gearbox, Brake, Coupling Team" id="{5266DE38-0791-4AE9-91DC-20E38590C49D}">
          <p14:sldIdLst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Machine Bed Yaw Team" id="{64FB95C5-4F5B-43D6-BEF7-93865C2139CA}">
          <p14:sldIdLst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265"/>
          </p14:sldIdLst>
        </p14:section>
        <p14:section name="Tower Structure Team" id="{60F6ABE2-CAEA-4342-84D0-41ADB3CA6990}">
          <p14:sldIdLst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Foundation Team" id="{0A191401-A3C8-4686-BBA7-54C1A520EC56}">
          <p14:sldIdLst>
            <p14:sldId id="393"/>
            <p14:sldId id="394"/>
            <p14:sldId id="395"/>
            <p14:sldId id="396"/>
            <p14:sldId id="397"/>
            <p14:sldId id="398"/>
          </p14:sldIdLst>
        </p14:section>
        <p14:section name="Storage Team" id="{A3069018-205D-4E1F-829C-306CAE2A6CC4}">
          <p14:sldIdLst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ECEFA"/>
    <a:srgbClr val="92C6E6"/>
    <a:srgbClr val="80D2F7"/>
    <a:srgbClr val="7ED1F7"/>
    <a:srgbClr val="A1DFFD"/>
    <a:srgbClr val="C0F5FF"/>
    <a:srgbClr val="3C96FA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33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tableStyles" Target="tableStyles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viewProps" Target="viewProp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theme" Target="theme/theme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C72425-CAA4-4F74-814B-9DC471C395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B14265-C659-4418-BBDB-12194BCECB6E}">
      <dgm:prSet/>
      <dgm:spPr/>
      <dgm:t>
        <a:bodyPr/>
        <a:lstStyle/>
        <a:p>
          <a:pPr>
            <a:buNone/>
          </a:pPr>
          <a:r>
            <a:rPr lang="de-DE" b="1" dirty="0" err="1"/>
            <a:t>Envolving</a:t>
          </a:r>
          <a:r>
            <a:rPr lang="de-DE" b="1" dirty="0"/>
            <a:t> </a:t>
          </a:r>
          <a:r>
            <a:rPr lang="de-DE" b="1" dirty="0" err="1"/>
            <a:t>turbulence</a:t>
          </a:r>
          <a:endParaRPr lang="de-DE" b="1" dirty="0"/>
        </a:p>
        <a:p>
          <a:pPr>
            <a:buNone/>
          </a:pPr>
          <a:r>
            <a:rPr lang="de-DE" dirty="0">
              <a:sym typeface="Wingdings" pitchFamily="2" charset="2"/>
            </a:rPr>
            <a:t> </a:t>
          </a:r>
          <a:r>
            <a:rPr lang="de-DE" dirty="0" err="1">
              <a:sym typeface="Wingdings" pitchFamily="2" charset="2"/>
            </a:rPr>
            <a:t>p</a:t>
          </a:r>
          <a:r>
            <a:rPr lang="de-DE" dirty="0" err="1"/>
            <a:t>revious</a:t>
          </a:r>
          <a:r>
            <a:rPr lang="de-DE" dirty="0"/>
            <a:t> </a:t>
          </a:r>
          <a:r>
            <a:rPr lang="de-DE" dirty="0" err="1"/>
            <a:t>assumption</a:t>
          </a:r>
          <a:r>
            <a:rPr lang="de-DE" dirty="0"/>
            <a:t>: </a:t>
          </a:r>
          <a:r>
            <a:rPr lang="de-DE" dirty="0" err="1"/>
            <a:t>Taylor‘s</a:t>
          </a:r>
          <a:r>
            <a:rPr lang="de-DE" dirty="0"/>
            <a:t> </a:t>
          </a:r>
          <a:r>
            <a:rPr lang="de-DE" dirty="0" err="1"/>
            <a:t>frozen</a:t>
          </a:r>
          <a:r>
            <a:rPr lang="de-DE" dirty="0"/>
            <a:t> </a:t>
          </a:r>
          <a:r>
            <a:rPr lang="de-DE" dirty="0" err="1"/>
            <a:t>turbulence</a:t>
          </a:r>
          <a:r>
            <a:rPr lang="de-DE" dirty="0"/>
            <a:t> (wind </a:t>
          </a:r>
          <a:r>
            <a:rPr lang="de-DE" dirty="0" err="1"/>
            <a:t>remains</a:t>
          </a:r>
          <a:r>
            <a:rPr lang="de-DE" dirty="0"/>
            <a:t> </a:t>
          </a:r>
          <a:r>
            <a:rPr lang="de-DE" dirty="0" err="1"/>
            <a:t>constant</a:t>
          </a:r>
          <a:r>
            <a:rPr lang="de-DE" dirty="0"/>
            <a:t> </a:t>
          </a:r>
          <a:r>
            <a:rPr lang="de-DE" dirty="0" err="1"/>
            <a:t>during</a:t>
          </a:r>
          <a:r>
            <a:rPr lang="de-DE" dirty="0"/>
            <a:t> </a:t>
          </a:r>
          <a:r>
            <a:rPr lang="de-DE" dirty="0" err="1"/>
            <a:t>transport</a:t>
          </a:r>
          <a:r>
            <a:rPr lang="de-DE" dirty="0"/>
            <a:t>)</a:t>
          </a:r>
        </a:p>
        <a:p>
          <a:pPr>
            <a:buNone/>
          </a:pPr>
          <a:r>
            <a:rPr lang="de-DE" dirty="0">
              <a:sym typeface="Wingdings" pitchFamily="2" charset="2"/>
            </a:rPr>
            <a:t> </a:t>
          </a:r>
          <a:r>
            <a:rPr lang="de-DE" dirty="0" err="1">
              <a:sym typeface="Wingdings" pitchFamily="2" charset="2"/>
            </a:rPr>
            <a:t>new</a:t>
          </a:r>
          <a:r>
            <a:rPr lang="de-DE" dirty="0">
              <a:sym typeface="Wingdings" pitchFamily="2" charset="2"/>
            </a:rPr>
            <a:t>: </a:t>
          </a:r>
          <a:r>
            <a:rPr lang="de-DE" dirty="0" err="1"/>
            <a:t>integration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evoTurb</a:t>
          </a:r>
          <a:r>
            <a:rPr lang="de-DE" dirty="0"/>
            <a:t> (</a:t>
          </a:r>
          <a:r>
            <a:rPr lang="de-DE" dirty="0" err="1"/>
            <a:t>stochastic</a:t>
          </a:r>
          <a:r>
            <a:rPr lang="de-DE" dirty="0"/>
            <a:t> wind </a:t>
          </a:r>
          <a:r>
            <a:rPr lang="de-DE" dirty="0" err="1"/>
            <a:t>field</a:t>
          </a:r>
          <a:r>
            <a:rPr lang="de-DE" dirty="0"/>
            <a:t>)</a:t>
          </a:r>
        </a:p>
        <a:p>
          <a:pPr>
            <a:buNone/>
          </a:pPr>
          <a:r>
            <a:rPr lang="de-DE" dirty="0">
              <a:sym typeface="Wingdings" pitchFamily="2" charset="2"/>
            </a:rPr>
            <a:t> wind </a:t>
          </a:r>
          <a:r>
            <a:rPr lang="de-DE" dirty="0" err="1">
              <a:sym typeface="Wingdings" pitchFamily="2" charset="2"/>
            </a:rPr>
            <a:t>development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reduces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correlation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between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measured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and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actual</a:t>
          </a:r>
          <a:r>
            <a:rPr lang="de-DE" dirty="0">
              <a:sym typeface="Wingdings" pitchFamily="2" charset="2"/>
            </a:rPr>
            <a:t> wind </a:t>
          </a:r>
          <a:r>
            <a:rPr lang="de-DE" dirty="0" err="1">
              <a:sym typeface="Wingdings" pitchFamily="2" charset="2"/>
            </a:rPr>
            <a:t>speed</a:t>
          </a:r>
          <a:endParaRPr lang="de-DE" dirty="0">
            <a:sym typeface="Wingdings" pitchFamily="2" charset="2"/>
          </a:endParaRPr>
        </a:p>
        <a:p>
          <a:pPr>
            <a:buNone/>
          </a:pPr>
          <a:r>
            <a:rPr lang="de-DE" dirty="0">
              <a:sym typeface="Wingdings" pitchFamily="2" charset="2"/>
            </a:rPr>
            <a:t> </a:t>
          </a:r>
          <a:r>
            <a:rPr lang="de-DE" dirty="0" err="1">
              <a:sym typeface="Wingdings" pitchFamily="2" charset="2"/>
            </a:rPr>
            <a:t>r</a:t>
          </a:r>
          <a:r>
            <a:rPr lang="de-DE" dirty="0" err="1"/>
            <a:t>ealistic</a:t>
          </a:r>
          <a:r>
            <a:rPr lang="de-DE" dirty="0"/>
            <a:t> </a:t>
          </a:r>
          <a:r>
            <a:rPr lang="de-DE" dirty="0" err="1"/>
            <a:t>prediction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Lidar</a:t>
          </a:r>
          <a:r>
            <a:rPr lang="de-DE" dirty="0"/>
            <a:t> </a:t>
          </a:r>
          <a:r>
            <a:rPr lang="de-DE" dirty="0" err="1"/>
            <a:t>data</a:t>
          </a:r>
          <a:endParaRPr lang="en-US" dirty="0"/>
        </a:p>
      </dgm:t>
    </dgm:pt>
    <dgm:pt modelId="{2810C372-E780-42B5-8FB8-FB947F5D4AEC}" type="parTrans" cxnId="{042F50E0-8C0A-4A08-804A-B9C79B3A8CE8}">
      <dgm:prSet/>
      <dgm:spPr/>
      <dgm:t>
        <a:bodyPr/>
        <a:lstStyle/>
        <a:p>
          <a:endParaRPr lang="en-US"/>
        </a:p>
      </dgm:t>
    </dgm:pt>
    <dgm:pt modelId="{4EF94381-16D0-42B4-AAC6-CD985CE24360}" type="sibTrans" cxnId="{042F50E0-8C0A-4A08-804A-B9C79B3A8CE8}">
      <dgm:prSet/>
      <dgm:spPr/>
      <dgm:t>
        <a:bodyPr/>
        <a:lstStyle/>
        <a:p>
          <a:endParaRPr lang="en-US"/>
        </a:p>
      </dgm:t>
    </dgm:pt>
    <dgm:pt modelId="{42A623F9-600C-48AD-AA5C-D47B437331A5}">
      <dgm:prSet/>
      <dgm:spPr/>
      <dgm:t>
        <a:bodyPr/>
        <a:lstStyle/>
        <a:p>
          <a:r>
            <a:rPr lang="de-DE" dirty="0"/>
            <a:t>Blade </a:t>
          </a:r>
          <a:r>
            <a:rPr lang="de-DE" dirty="0" err="1"/>
            <a:t>blockage</a:t>
          </a:r>
          <a:r>
            <a:rPr lang="de-DE" dirty="0"/>
            <a:t> </a:t>
          </a:r>
          <a:r>
            <a:rPr lang="de-DE" dirty="0" err="1"/>
            <a:t>effect</a:t>
          </a:r>
          <a:r>
            <a:rPr lang="de-DE" dirty="0"/>
            <a:t> = </a:t>
          </a:r>
          <a:r>
            <a:rPr lang="de-DE" dirty="0" err="1"/>
            <a:t>Lidar</a:t>
          </a:r>
          <a:r>
            <a:rPr lang="de-DE" dirty="0"/>
            <a:t> </a:t>
          </a:r>
          <a:r>
            <a:rPr lang="de-DE" dirty="0" err="1"/>
            <a:t>beams</a:t>
          </a:r>
          <a:r>
            <a:rPr lang="de-DE" dirty="0"/>
            <a:t> </a:t>
          </a:r>
          <a:r>
            <a:rPr lang="de-DE" dirty="0" err="1"/>
            <a:t>can</a:t>
          </a:r>
          <a:r>
            <a:rPr lang="de-DE" dirty="0"/>
            <a:t> </a:t>
          </a:r>
          <a:r>
            <a:rPr lang="de-DE" dirty="0" err="1"/>
            <a:t>be</a:t>
          </a:r>
          <a:r>
            <a:rPr lang="de-DE" dirty="0"/>
            <a:t> </a:t>
          </a:r>
          <a:r>
            <a:rPr lang="de-DE" dirty="0" err="1"/>
            <a:t>blocked</a:t>
          </a:r>
          <a:r>
            <a:rPr lang="de-DE" dirty="0"/>
            <a:t> </a:t>
          </a:r>
          <a:r>
            <a:rPr lang="de-DE" dirty="0" err="1"/>
            <a:t>by</a:t>
          </a:r>
          <a:r>
            <a:rPr lang="de-DE" dirty="0"/>
            <a:t> </a:t>
          </a:r>
          <a:r>
            <a:rPr lang="de-DE" dirty="0" err="1"/>
            <a:t>rotor</a:t>
          </a:r>
          <a:r>
            <a:rPr lang="de-DE" dirty="0"/>
            <a:t> blades</a:t>
          </a:r>
        </a:p>
        <a:p>
          <a:r>
            <a:rPr lang="de-DE" dirty="0">
              <a:sym typeface="Wingdings" pitchFamily="2" charset="2"/>
            </a:rPr>
            <a:t> </a:t>
          </a:r>
          <a:r>
            <a:rPr lang="de-DE" dirty="0" err="1">
              <a:sym typeface="Wingdings" pitchFamily="2" charset="2"/>
            </a:rPr>
            <a:t>a</a:t>
          </a:r>
          <a:r>
            <a:rPr lang="de-DE" dirty="0" err="1"/>
            <a:t>lgorithm</a:t>
          </a:r>
          <a:r>
            <a:rPr lang="de-DE" dirty="0"/>
            <a:t> </a:t>
          </a:r>
          <a:r>
            <a:rPr lang="de-DE" dirty="0" err="1"/>
            <a:t>detects</a:t>
          </a:r>
          <a:r>
            <a:rPr lang="de-DE" dirty="0"/>
            <a:t> </a:t>
          </a:r>
          <a:r>
            <a:rPr lang="de-DE" dirty="0" err="1"/>
            <a:t>blockage</a:t>
          </a:r>
          <a:r>
            <a:rPr lang="de-DE" dirty="0"/>
            <a:t> </a:t>
          </a:r>
          <a:r>
            <a:rPr lang="de-DE" dirty="0" err="1"/>
            <a:t>through</a:t>
          </a:r>
          <a:r>
            <a:rPr lang="de-DE" dirty="0"/>
            <a:t> </a:t>
          </a:r>
          <a:r>
            <a:rPr lang="de-DE" dirty="0" err="1"/>
            <a:t>geometric</a:t>
          </a:r>
          <a:r>
            <a:rPr lang="de-DE" dirty="0"/>
            <a:t> </a:t>
          </a:r>
          <a:r>
            <a:rPr lang="de-DE" dirty="0" err="1"/>
            <a:t>modelling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leaves</a:t>
          </a:r>
          <a:endParaRPr lang="de-DE" dirty="0"/>
        </a:p>
        <a:p>
          <a:r>
            <a:rPr lang="de-DE" dirty="0">
              <a:sym typeface="Wingdings" pitchFamily="2" charset="2"/>
            </a:rPr>
            <a:t> </a:t>
          </a:r>
          <a:r>
            <a:rPr lang="de-DE" dirty="0" err="1">
              <a:sym typeface="Wingdings" pitchFamily="2" charset="2"/>
            </a:rPr>
            <a:t>i</a:t>
          </a:r>
          <a:r>
            <a:rPr lang="de-DE" dirty="0" err="1"/>
            <a:t>mportant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</a:t>
          </a:r>
          <a:r>
            <a:rPr lang="de-DE" dirty="0" err="1"/>
            <a:t>signal</a:t>
          </a:r>
          <a:r>
            <a:rPr lang="de-DE" dirty="0"/>
            <a:t> </a:t>
          </a:r>
          <a:r>
            <a:rPr lang="de-DE" dirty="0" err="1"/>
            <a:t>availability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</a:t>
          </a:r>
          <a:r>
            <a:rPr lang="de-DE" dirty="0" err="1"/>
            <a:t>processing</a:t>
          </a:r>
          <a:endParaRPr lang="en-US" dirty="0"/>
        </a:p>
      </dgm:t>
    </dgm:pt>
    <dgm:pt modelId="{B11D9BFA-1157-494A-B10C-011DCE71CD81}" type="parTrans" cxnId="{8A7A506E-738E-4A77-817B-BAC6430B7A9C}">
      <dgm:prSet/>
      <dgm:spPr/>
      <dgm:t>
        <a:bodyPr/>
        <a:lstStyle/>
        <a:p>
          <a:endParaRPr lang="en-US"/>
        </a:p>
      </dgm:t>
    </dgm:pt>
    <dgm:pt modelId="{B0BA648E-C359-4D1F-8D05-E0DE07738B82}" type="sibTrans" cxnId="{8A7A506E-738E-4A77-817B-BAC6430B7A9C}">
      <dgm:prSet/>
      <dgm:spPr/>
      <dgm:t>
        <a:bodyPr/>
        <a:lstStyle/>
        <a:p>
          <a:endParaRPr lang="en-US"/>
        </a:p>
      </dgm:t>
    </dgm:pt>
    <dgm:pt modelId="{84BDE96D-D1A5-40A1-AF1D-B50789E215EB}">
      <dgm:prSet/>
      <dgm:spPr/>
      <dgm:t>
        <a:bodyPr/>
        <a:lstStyle/>
        <a:p>
          <a:r>
            <a:rPr lang="de-DE" b="1" dirty="0" err="1"/>
            <a:t>Adjustable</a:t>
          </a:r>
          <a:r>
            <a:rPr lang="de-DE" b="1" dirty="0"/>
            <a:t> </a:t>
          </a:r>
          <a:r>
            <a:rPr lang="de-DE" b="1" dirty="0" err="1"/>
            <a:t>data</a:t>
          </a:r>
          <a:r>
            <a:rPr lang="de-DE" b="1" dirty="0"/>
            <a:t> </a:t>
          </a:r>
          <a:r>
            <a:rPr lang="de-DE" b="1" dirty="0" err="1"/>
            <a:t>availability</a:t>
          </a:r>
          <a:r>
            <a:rPr lang="de-DE" dirty="0"/>
            <a:t> = </a:t>
          </a:r>
          <a:r>
            <a:rPr lang="de-DE" dirty="0" err="1"/>
            <a:t>Lidar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</a:t>
          </a:r>
          <a:r>
            <a:rPr lang="de-DE" dirty="0" err="1"/>
            <a:t>is</a:t>
          </a:r>
          <a:r>
            <a:rPr lang="de-DE" dirty="0"/>
            <a:t> </a:t>
          </a:r>
          <a:r>
            <a:rPr lang="de-DE" dirty="0" err="1"/>
            <a:t>dependent</a:t>
          </a:r>
          <a:r>
            <a:rPr lang="de-DE" dirty="0"/>
            <a:t> on CNR (</a:t>
          </a:r>
          <a:r>
            <a:rPr lang="de-DE" dirty="0" err="1"/>
            <a:t>carrier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noise</a:t>
          </a:r>
          <a:r>
            <a:rPr lang="de-DE" dirty="0"/>
            <a:t> </a:t>
          </a:r>
          <a:r>
            <a:rPr lang="de-DE" dirty="0" err="1"/>
            <a:t>ratio</a:t>
          </a:r>
          <a:r>
            <a:rPr lang="de-DE" dirty="0"/>
            <a:t>)</a:t>
          </a:r>
        </a:p>
        <a:p>
          <a:r>
            <a:rPr lang="de-DE" dirty="0">
              <a:sym typeface="Wingdings" pitchFamily="2" charset="2"/>
            </a:rPr>
            <a:t> </a:t>
          </a:r>
          <a:r>
            <a:rPr lang="de-DE" dirty="0" err="1">
              <a:sym typeface="Wingdings" pitchFamily="2" charset="2"/>
            </a:rPr>
            <a:t>modelling</a:t>
          </a:r>
          <a:r>
            <a:rPr lang="de-DE" dirty="0">
              <a:sym typeface="Wingdings" pitchFamily="2" charset="2"/>
            </a:rPr>
            <a:t> via </a:t>
          </a:r>
          <a:r>
            <a:rPr lang="de-DE" dirty="0" err="1">
              <a:sym typeface="Wingdings" pitchFamily="2" charset="2"/>
            </a:rPr>
            <a:t>spectral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analysis</a:t>
          </a:r>
          <a:r>
            <a:rPr lang="de-DE" dirty="0">
              <a:sym typeface="Wingdings" pitchFamily="2" charset="2"/>
            </a:rPr>
            <a:t>: </a:t>
          </a:r>
          <a:r>
            <a:rPr lang="de-DE" dirty="0" err="1">
              <a:sym typeface="Wingdings" pitchFamily="2" charset="2"/>
            </a:rPr>
            <a:t>realistic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simulation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of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data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gaps</a:t>
          </a:r>
          <a:endParaRPr lang="de-DE" dirty="0"/>
        </a:p>
      </dgm:t>
    </dgm:pt>
    <dgm:pt modelId="{0F55B578-8D3E-4B10-8C48-1F02E2BE7483}" type="parTrans" cxnId="{A56CF04A-744A-4455-BB67-CE654AA6216D}">
      <dgm:prSet/>
      <dgm:spPr/>
      <dgm:t>
        <a:bodyPr/>
        <a:lstStyle/>
        <a:p>
          <a:endParaRPr lang="en-US"/>
        </a:p>
      </dgm:t>
    </dgm:pt>
    <dgm:pt modelId="{362A1EE9-64B0-415C-940B-7BA37E0F8345}" type="sibTrans" cxnId="{A56CF04A-744A-4455-BB67-CE654AA6216D}">
      <dgm:prSet/>
      <dgm:spPr/>
      <dgm:t>
        <a:bodyPr/>
        <a:lstStyle/>
        <a:p>
          <a:endParaRPr lang="en-US"/>
        </a:p>
      </dgm:t>
    </dgm:pt>
    <dgm:pt modelId="{608C612A-A5B0-4F59-811F-03914765EAC1}" type="pres">
      <dgm:prSet presAssocID="{A1C72425-CAA4-4F74-814B-9DC471C3954C}" presName="linear" presStyleCnt="0">
        <dgm:presLayoutVars>
          <dgm:animLvl val="lvl"/>
          <dgm:resizeHandles val="exact"/>
        </dgm:presLayoutVars>
      </dgm:prSet>
      <dgm:spPr/>
    </dgm:pt>
    <dgm:pt modelId="{A0C174E7-3D2F-4753-BD27-A4F4352E709F}" type="pres">
      <dgm:prSet presAssocID="{F4B14265-C659-4418-BBDB-12194BCECB6E}" presName="parentText" presStyleLbl="node1" presStyleIdx="0" presStyleCnt="3" custScaleX="95899" custScaleY="79438">
        <dgm:presLayoutVars>
          <dgm:chMax val="0"/>
          <dgm:bulletEnabled val="1"/>
        </dgm:presLayoutVars>
      </dgm:prSet>
      <dgm:spPr/>
    </dgm:pt>
    <dgm:pt modelId="{7FE23A87-54E2-4A42-9E6E-48D3C6D35300}" type="pres">
      <dgm:prSet presAssocID="{4EF94381-16D0-42B4-AAC6-CD985CE24360}" presName="spacer" presStyleCnt="0"/>
      <dgm:spPr/>
    </dgm:pt>
    <dgm:pt modelId="{78EF3037-D12C-4D86-8186-95BC34FE95F6}" type="pres">
      <dgm:prSet presAssocID="{42A623F9-600C-48AD-AA5C-D47B437331A5}" presName="parentText" presStyleLbl="node1" presStyleIdx="1" presStyleCnt="3" custScaleX="96114" custScaleY="85760">
        <dgm:presLayoutVars>
          <dgm:chMax val="0"/>
          <dgm:bulletEnabled val="1"/>
        </dgm:presLayoutVars>
      </dgm:prSet>
      <dgm:spPr/>
    </dgm:pt>
    <dgm:pt modelId="{5A3280ED-1367-4C12-898A-DEAFFBB28B84}" type="pres">
      <dgm:prSet presAssocID="{B0BA648E-C359-4D1F-8D05-E0DE07738B82}" presName="spacer" presStyleCnt="0"/>
      <dgm:spPr/>
    </dgm:pt>
    <dgm:pt modelId="{26A48CAA-4C80-4352-B8F7-0ADD51C84F45}" type="pres">
      <dgm:prSet presAssocID="{84BDE96D-D1A5-40A1-AF1D-B50789E215EB}" presName="parentText" presStyleLbl="node1" presStyleIdx="2" presStyleCnt="3" custScaleX="95683" custScaleY="85567">
        <dgm:presLayoutVars>
          <dgm:chMax val="0"/>
          <dgm:bulletEnabled val="1"/>
        </dgm:presLayoutVars>
      </dgm:prSet>
      <dgm:spPr/>
    </dgm:pt>
  </dgm:ptLst>
  <dgm:cxnLst>
    <dgm:cxn modelId="{7BD7962A-78E0-DC49-BE97-EF973EAA78CE}" type="presOf" srcId="{F4B14265-C659-4418-BBDB-12194BCECB6E}" destId="{A0C174E7-3D2F-4753-BD27-A4F4352E709F}" srcOrd="0" destOrd="0" presId="urn:microsoft.com/office/officeart/2005/8/layout/vList2"/>
    <dgm:cxn modelId="{0555BF5C-7F77-4BEB-9FE0-4461ECA57B9E}" type="presOf" srcId="{A1C72425-CAA4-4F74-814B-9DC471C3954C}" destId="{608C612A-A5B0-4F59-811F-03914765EAC1}" srcOrd="0" destOrd="0" presId="urn:microsoft.com/office/officeart/2005/8/layout/vList2"/>
    <dgm:cxn modelId="{A56CF04A-744A-4455-BB67-CE654AA6216D}" srcId="{A1C72425-CAA4-4F74-814B-9DC471C3954C}" destId="{84BDE96D-D1A5-40A1-AF1D-B50789E215EB}" srcOrd="2" destOrd="0" parTransId="{0F55B578-8D3E-4B10-8C48-1F02E2BE7483}" sibTransId="{362A1EE9-64B0-415C-940B-7BA37E0F8345}"/>
    <dgm:cxn modelId="{8A7A506E-738E-4A77-817B-BAC6430B7A9C}" srcId="{A1C72425-CAA4-4F74-814B-9DC471C3954C}" destId="{42A623F9-600C-48AD-AA5C-D47B437331A5}" srcOrd="1" destOrd="0" parTransId="{B11D9BFA-1157-494A-B10C-011DCE71CD81}" sibTransId="{B0BA648E-C359-4D1F-8D05-E0DE07738B82}"/>
    <dgm:cxn modelId="{F869A77A-AF96-364B-BCB8-F7EEA5B8E9CD}" type="presOf" srcId="{84BDE96D-D1A5-40A1-AF1D-B50789E215EB}" destId="{26A48CAA-4C80-4352-B8F7-0ADD51C84F45}" srcOrd="0" destOrd="0" presId="urn:microsoft.com/office/officeart/2005/8/layout/vList2"/>
    <dgm:cxn modelId="{66930F82-ABF5-4B44-ADA6-F6478146C7A8}" type="presOf" srcId="{42A623F9-600C-48AD-AA5C-D47B437331A5}" destId="{78EF3037-D12C-4D86-8186-95BC34FE95F6}" srcOrd="0" destOrd="0" presId="urn:microsoft.com/office/officeart/2005/8/layout/vList2"/>
    <dgm:cxn modelId="{042F50E0-8C0A-4A08-804A-B9C79B3A8CE8}" srcId="{A1C72425-CAA4-4F74-814B-9DC471C3954C}" destId="{F4B14265-C659-4418-BBDB-12194BCECB6E}" srcOrd="0" destOrd="0" parTransId="{2810C372-E780-42B5-8FB8-FB947F5D4AEC}" sibTransId="{4EF94381-16D0-42B4-AAC6-CD985CE24360}"/>
    <dgm:cxn modelId="{3DAF3165-EA66-EB42-A342-E1EF499B703A}" type="presParOf" srcId="{608C612A-A5B0-4F59-811F-03914765EAC1}" destId="{A0C174E7-3D2F-4753-BD27-A4F4352E709F}" srcOrd="0" destOrd="0" presId="urn:microsoft.com/office/officeart/2005/8/layout/vList2"/>
    <dgm:cxn modelId="{3D45E0A1-4A44-6848-805A-4ADD6BE9B666}" type="presParOf" srcId="{608C612A-A5B0-4F59-811F-03914765EAC1}" destId="{7FE23A87-54E2-4A42-9E6E-48D3C6D35300}" srcOrd="1" destOrd="0" presId="urn:microsoft.com/office/officeart/2005/8/layout/vList2"/>
    <dgm:cxn modelId="{6CE21C21-D91B-7E4C-A252-309A582D85B2}" type="presParOf" srcId="{608C612A-A5B0-4F59-811F-03914765EAC1}" destId="{78EF3037-D12C-4D86-8186-95BC34FE95F6}" srcOrd="2" destOrd="0" presId="urn:microsoft.com/office/officeart/2005/8/layout/vList2"/>
    <dgm:cxn modelId="{73948C5D-ABA4-8C41-82A9-AB8CDDCC8199}" type="presParOf" srcId="{608C612A-A5B0-4F59-811F-03914765EAC1}" destId="{5A3280ED-1367-4C12-898A-DEAFFBB28B84}" srcOrd="3" destOrd="0" presId="urn:microsoft.com/office/officeart/2005/8/layout/vList2"/>
    <dgm:cxn modelId="{04DA48F0-3C5A-9044-86CA-171FE6335E5F}" type="presParOf" srcId="{608C612A-A5B0-4F59-811F-03914765EAC1}" destId="{26A48CAA-4C80-4352-B8F7-0ADD51C84F4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C72425-CAA4-4F74-814B-9DC471C395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B14265-C659-4418-BBDB-12194BCECB6E}">
      <dgm:prSet/>
      <dgm:spPr/>
      <dgm:t>
        <a:bodyPr/>
        <a:lstStyle/>
        <a:p>
          <a:pPr>
            <a:buNone/>
          </a:pPr>
          <a:r>
            <a:rPr lang="de-DE" b="1" dirty="0" err="1"/>
            <a:t>Envolving</a:t>
          </a:r>
          <a:r>
            <a:rPr lang="de-DE" b="1" dirty="0"/>
            <a:t> </a:t>
          </a:r>
          <a:r>
            <a:rPr lang="de-DE" b="1" dirty="0" err="1"/>
            <a:t>turbulence</a:t>
          </a:r>
          <a:r>
            <a:rPr lang="de-DE" dirty="0"/>
            <a:t> = </a:t>
          </a:r>
          <a:r>
            <a:rPr lang="de-DE" dirty="0" err="1"/>
            <a:t>integration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evoTurb</a:t>
          </a:r>
          <a:r>
            <a:rPr lang="de-DE" dirty="0"/>
            <a:t> (</a:t>
          </a:r>
          <a:r>
            <a:rPr lang="de-DE" dirty="0" err="1"/>
            <a:t>stochastic</a:t>
          </a:r>
          <a:r>
            <a:rPr lang="de-DE" dirty="0"/>
            <a:t> wind </a:t>
          </a:r>
          <a:r>
            <a:rPr lang="de-DE" dirty="0" err="1"/>
            <a:t>field</a:t>
          </a:r>
          <a:r>
            <a:rPr lang="de-DE" dirty="0"/>
            <a:t>)</a:t>
          </a:r>
        </a:p>
        <a:p>
          <a:pPr>
            <a:buNone/>
          </a:pPr>
          <a:r>
            <a:rPr lang="de-DE" dirty="0">
              <a:sym typeface="Wingdings" pitchFamily="2" charset="2"/>
            </a:rPr>
            <a:t> wind </a:t>
          </a:r>
          <a:r>
            <a:rPr lang="de-DE" dirty="0" err="1">
              <a:sym typeface="Wingdings" pitchFamily="2" charset="2"/>
            </a:rPr>
            <a:t>development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reduces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correlation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between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measured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and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actual</a:t>
          </a:r>
          <a:r>
            <a:rPr lang="de-DE" dirty="0">
              <a:sym typeface="Wingdings" pitchFamily="2" charset="2"/>
            </a:rPr>
            <a:t> wind </a:t>
          </a:r>
          <a:r>
            <a:rPr lang="de-DE" dirty="0" err="1">
              <a:sym typeface="Wingdings" pitchFamily="2" charset="2"/>
            </a:rPr>
            <a:t>speed</a:t>
          </a:r>
          <a:endParaRPr lang="de-DE" dirty="0">
            <a:sym typeface="Wingdings" pitchFamily="2" charset="2"/>
          </a:endParaRPr>
        </a:p>
        <a:p>
          <a:pPr>
            <a:buNone/>
          </a:pPr>
          <a:r>
            <a:rPr lang="de-DE" dirty="0">
              <a:sym typeface="Wingdings" pitchFamily="2" charset="2"/>
            </a:rPr>
            <a:t> </a:t>
          </a:r>
          <a:r>
            <a:rPr lang="de-DE" dirty="0" err="1">
              <a:sym typeface="Wingdings" pitchFamily="2" charset="2"/>
            </a:rPr>
            <a:t>r</a:t>
          </a:r>
          <a:r>
            <a:rPr lang="de-DE" dirty="0" err="1"/>
            <a:t>ealistic</a:t>
          </a:r>
          <a:r>
            <a:rPr lang="de-DE" dirty="0"/>
            <a:t> </a:t>
          </a:r>
          <a:r>
            <a:rPr lang="de-DE" dirty="0" err="1"/>
            <a:t>prediction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Lidar</a:t>
          </a:r>
          <a:r>
            <a:rPr lang="de-DE" dirty="0"/>
            <a:t> </a:t>
          </a:r>
          <a:r>
            <a:rPr lang="de-DE" dirty="0" err="1"/>
            <a:t>data</a:t>
          </a:r>
          <a:endParaRPr lang="en-US" dirty="0"/>
        </a:p>
      </dgm:t>
    </dgm:pt>
    <dgm:pt modelId="{2810C372-E780-42B5-8FB8-FB947F5D4AEC}" type="parTrans" cxnId="{042F50E0-8C0A-4A08-804A-B9C79B3A8CE8}">
      <dgm:prSet/>
      <dgm:spPr/>
      <dgm:t>
        <a:bodyPr/>
        <a:lstStyle/>
        <a:p>
          <a:endParaRPr lang="en-US"/>
        </a:p>
      </dgm:t>
    </dgm:pt>
    <dgm:pt modelId="{4EF94381-16D0-42B4-AAC6-CD985CE24360}" type="sibTrans" cxnId="{042F50E0-8C0A-4A08-804A-B9C79B3A8CE8}">
      <dgm:prSet/>
      <dgm:spPr/>
      <dgm:t>
        <a:bodyPr/>
        <a:lstStyle/>
        <a:p>
          <a:endParaRPr lang="en-US"/>
        </a:p>
      </dgm:t>
    </dgm:pt>
    <dgm:pt modelId="{42A623F9-600C-48AD-AA5C-D47B437331A5}">
      <dgm:prSet/>
      <dgm:spPr/>
      <dgm:t>
        <a:bodyPr/>
        <a:lstStyle/>
        <a:p>
          <a:r>
            <a:rPr lang="de-DE" dirty="0"/>
            <a:t>Blade </a:t>
          </a:r>
          <a:r>
            <a:rPr lang="de-DE" dirty="0" err="1"/>
            <a:t>blockage</a:t>
          </a:r>
          <a:r>
            <a:rPr lang="de-DE" dirty="0"/>
            <a:t> </a:t>
          </a:r>
          <a:r>
            <a:rPr lang="de-DE" dirty="0" err="1"/>
            <a:t>effect</a:t>
          </a:r>
          <a:r>
            <a:rPr lang="de-DE" dirty="0"/>
            <a:t> = </a:t>
          </a:r>
          <a:r>
            <a:rPr lang="de-DE" dirty="0" err="1"/>
            <a:t>Lidar</a:t>
          </a:r>
          <a:r>
            <a:rPr lang="de-DE" dirty="0"/>
            <a:t> </a:t>
          </a:r>
          <a:r>
            <a:rPr lang="de-DE" dirty="0" err="1"/>
            <a:t>beams</a:t>
          </a:r>
          <a:r>
            <a:rPr lang="de-DE" dirty="0"/>
            <a:t> </a:t>
          </a:r>
          <a:r>
            <a:rPr lang="de-DE" dirty="0" err="1"/>
            <a:t>can</a:t>
          </a:r>
          <a:r>
            <a:rPr lang="de-DE" dirty="0"/>
            <a:t> </a:t>
          </a:r>
          <a:r>
            <a:rPr lang="de-DE" dirty="0" err="1"/>
            <a:t>be</a:t>
          </a:r>
          <a:r>
            <a:rPr lang="de-DE" dirty="0"/>
            <a:t> </a:t>
          </a:r>
          <a:r>
            <a:rPr lang="de-DE" dirty="0" err="1"/>
            <a:t>blocked</a:t>
          </a:r>
          <a:r>
            <a:rPr lang="de-DE" dirty="0"/>
            <a:t> </a:t>
          </a:r>
          <a:r>
            <a:rPr lang="de-DE" dirty="0" err="1"/>
            <a:t>by</a:t>
          </a:r>
          <a:r>
            <a:rPr lang="de-DE" dirty="0"/>
            <a:t> </a:t>
          </a:r>
          <a:r>
            <a:rPr lang="de-DE" dirty="0" err="1"/>
            <a:t>rotor</a:t>
          </a:r>
          <a:r>
            <a:rPr lang="de-DE" dirty="0"/>
            <a:t> blades</a:t>
          </a:r>
        </a:p>
        <a:p>
          <a:r>
            <a:rPr lang="de-DE" dirty="0">
              <a:sym typeface="Wingdings" pitchFamily="2" charset="2"/>
            </a:rPr>
            <a:t> </a:t>
          </a:r>
          <a:r>
            <a:rPr lang="de-DE" dirty="0" err="1">
              <a:sym typeface="Wingdings" pitchFamily="2" charset="2"/>
            </a:rPr>
            <a:t>a</a:t>
          </a:r>
          <a:r>
            <a:rPr lang="de-DE" dirty="0" err="1"/>
            <a:t>lgorithm</a:t>
          </a:r>
          <a:r>
            <a:rPr lang="de-DE" dirty="0"/>
            <a:t> </a:t>
          </a:r>
          <a:r>
            <a:rPr lang="de-DE" dirty="0" err="1"/>
            <a:t>detects</a:t>
          </a:r>
          <a:r>
            <a:rPr lang="de-DE" dirty="0"/>
            <a:t> </a:t>
          </a:r>
          <a:r>
            <a:rPr lang="de-DE" dirty="0" err="1"/>
            <a:t>blockage</a:t>
          </a:r>
          <a:r>
            <a:rPr lang="de-DE" dirty="0"/>
            <a:t> </a:t>
          </a:r>
          <a:r>
            <a:rPr lang="de-DE" dirty="0" err="1"/>
            <a:t>through</a:t>
          </a:r>
          <a:r>
            <a:rPr lang="de-DE" dirty="0"/>
            <a:t> </a:t>
          </a:r>
          <a:r>
            <a:rPr lang="de-DE" dirty="0" err="1"/>
            <a:t>geometric</a:t>
          </a:r>
          <a:r>
            <a:rPr lang="de-DE" dirty="0"/>
            <a:t> </a:t>
          </a:r>
          <a:r>
            <a:rPr lang="de-DE" dirty="0" err="1"/>
            <a:t>modelling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leaves</a:t>
          </a:r>
          <a:endParaRPr lang="de-DE" dirty="0"/>
        </a:p>
        <a:p>
          <a:r>
            <a:rPr lang="de-DE" dirty="0">
              <a:sym typeface="Wingdings" pitchFamily="2" charset="2"/>
            </a:rPr>
            <a:t> </a:t>
          </a:r>
          <a:r>
            <a:rPr lang="de-DE" dirty="0" err="1">
              <a:sym typeface="Wingdings" pitchFamily="2" charset="2"/>
            </a:rPr>
            <a:t>i</a:t>
          </a:r>
          <a:r>
            <a:rPr lang="de-DE" dirty="0" err="1"/>
            <a:t>mportant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</a:t>
          </a:r>
          <a:r>
            <a:rPr lang="de-DE" dirty="0" err="1"/>
            <a:t>signal</a:t>
          </a:r>
          <a:r>
            <a:rPr lang="de-DE" dirty="0"/>
            <a:t> </a:t>
          </a:r>
          <a:r>
            <a:rPr lang="de-DE" dirty="0" err="1"/>
            <a:t>availability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</a:t>
          </a:r>
          <a:r>
            <a:rPr lang="de-DE" dirty="0" err="1"/>
            <a:t>processing</a:t>
          </a:r>
          <a:endParaRPr lang="en-US" dirty="0"/>
        </a:p>
      </dgm:t>
    </dgm:pt>
    <dgm:pt modelId="{B11D9BFA-1157-494A-B10C-011DCE71CD81}" type="parTrans" cxnId="{8A7A506E-738E-4A77-817B-BAC6430B7A9C}">
      <dgm:prSet/>
      <dgm:spPr/>
      <dgm:t>
        <a:bodyPr/>
        <a:lstStyle/>
        <a:p>
          <a:endParaRPr lang="en-US"/>
        </a:p>
      </dgm:t>
    </dgm:pt>
    <dgm:pt modelId="{B0BA648E-C359-4D1F-8D05-E0DE07738B82}" type="sibTrans" cxnId="{8A7A506E-738E-4A77-817B-BAC6430B7A9C}">
      <dgm:prSet/>
      <dgm:spPr/>
      <dgm:t>
        <a:bodyPr/>
        <a:lstStyle/>
        <a:p>
          <a:endParaRPr lang="en-US"/>
        </a:p>
      </dgm:t>
    </dgm:pt>
    <dgm:pt modelId="{84BDE96D-D1A5-40A1-AF1D-B50789E215EB}">
      <dgm:prSet/>
      <dgm:spPr/>
      <dgm:t>
        <a:bodyPr/>
        <a:lstStyle/>
        <a:p>
          <a:r>
            <a:rPr lang="de-DE" b="1" dirty="0" err="1"/>
            <a:t>Adjustable</a:t>
          </a:r>
          <a:r>
            <a:rPr lang="de-DE" b="1" dirty="0"/>
            <a:t> </a:t>
          </a:r>
          <a:r>
            <a:rPr lang="de-DE" b="1" dirty="0" err="1"/>
            <a:t>data</a:t>
          </a:r>
          <a:r>
            <a:rPr lang="de-DE" b="1" dirty="0"/>
            <a:t> </a:t>
          </a:r>
          <a:r>
            <a:rPr lang="de-DE" b="1" dirty="0" err="1"/>
            <a:t>availability</a:t>
          </a:r>
          <a:r>
            <a:rPr lang="de-DE" dirty="0"/>
            <a:t> = </a:t>
          </a:r>
          <a:r>
            <a:rPr lang="de-DE" dirty="0" err="1"/>
            <a:t>Lidar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</a:t>
          </a:r>
          <a:r>
            <a:rPr lang="de-DE" dirty="0" err="1"/>
            <a:t>is</a:t>
          </a:r>
          <a:r>
            <a:rPr lang="de-DE" dirty="0"/>
            <a:t> </a:t>
          </a:r>
          <a:r>
            <a:rPr lang="de-DE" dirty="0" err="1"/>
            <a:t>dependent</a:t>
          </a:r>
          <a:r>
            <a:rPr lang="de-DE" dirty="0"/>
            <a:t> on CNR (</a:t>
          </a:r>
          <a:r>
            <a:rPr lang="de-DE" dirty="0" err="1"/>
            <a:t>carrier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noise</a:t>
          </a:r>
          <a:r>
            <a:rPr lang="de-DE" dirty="0"/>
            <a:t> </a:t>
          </a:r>
          <a:r>
            <a:rPr lang="de-DE" dirty="0" err="1"/>
            <a:t>ratio</a:t>
          </a:r>
          <a:r>
            <a:rPr lang="de-DE" dirty="0"/>
            <a:t>)</a:t>
          </a:r>
        </a:p>
        <a:p>
          <a:r>
            <a:rPr lang="de-DE" dirty="0">
              <a:sym typeface="Wingdings" pitchFamily="2" charset="2"/>
            </a:rPr>
            <a:t> </a:t>
          </a:r>
          <a:r>
            <a:rPr lang="de-DE" dirty="0" err="1">
              <a:sym typeface="Wingdings" pitchFamily="2" charset="2"/>
            </a:rPr>
            <a:t>modelling</a:t>
          </a:r>
          <a:r>
            <a:rPr lang="de-DE" dirty="0">
              <a:sym typeface="Wingdings" pitchFamily="2" charset="2"/>
            </a:rPr>
            <a:t> via </a:t>
          </a:r>
          <a:r>
            <a:rPr lang="de-DE" dirty="0" err="1">
              <a:sym typeface="Wingdings" pitchFamily="2" charset="2"/>
            </a:rPr>
            <a:t>spectral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analysis</a:t>
          </a:r>
          <a:r>
            <a:rPr lang="de-DE" dirty="0">
              <a:sym typeface="Wingdings" pitchFamily="2" charset="2"/>
            </a:rPr>
            <a:t>: </a:t>
          </a:r>
          <a:r>
            <a:rPr lang="de-DE" dirty="0" err="1">
              <a:sym typeface="Wingdings" pitchFamily="2" charset="2"/>
            </a:rPr>
            <a:t>realistic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simulation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of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data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gaps</a:t>
          </a:r>
          <a:endParaRPr lang="de-DE" dirty="0"/>
        </a:p>
      </dgm:t>
    </dgm:pt>
    <dgm:pt modelId="{0F55B578-8D3E-4B10-8C48-1F02E2BE7483}" type="parTrans" cxnId="{A56CF04A-744A-4455-BB67-CE654AA6216D}">
      <dgm:prSet/>
      <dgm:spPr/>
      <dgm:t>
        <a:bodyPr/>
        <a:lstStyle/>
        <a:p>
          <a:endParaRPr lang="en-US"/>
        </a:p>
      </dgm:t>
    </dgm:pt>
    <dgm:pt modelId="{362A1EE9-64B0-415C-940B-7BA37E0F8345}" type="sibTrans" cxnId="{A56CF04A-744A-4455-BB67-CE654AA6216D}">
      <dgm:prSet/>
      <dgm:spPr/>
      <dgm:t>
        <a:bodyPr/>
        <a:lstStyle/>
        <a:p>
          <a:endParaRPr lang="en-US"/>
        </a:p>
      </dgm:t>
    </dgm:pt>
    <dgm:pt modelId="{608C612A-A5B0-4F59-811F-03914765EAC1}" type="pres">
      <dgm:prSet presAssocID="{A1C72425-CAA4-4F74-814B-9DC471C3954C}" presName="linear" presStyleCnt="0">
        <dgm:presLayoutVars>
          <dgm:animLvl val="lvl"/>
          <dgm:resizeHandles val="exact"/>
        </dgm:presLayoutVars>
      </dgm:prSet>
      <dgm:spPr/>
    </dgm:pt>
    <dgm:pt modelId="{A0C174E7-3D2F-4753-BD27-A4F4352E709F}" type="pres">
      <dgm:prSet presAssocID="{F4B14265-C659-4418-BBDB-12194BCECB6E}" presName="parentText" presStyleLbl="node1" presStyleIdx="0" presStyleCnt="3" custScaleX="95899" custScaleY="79438">
        <dgm:presLayoutVars>
          <dgm:chMax val="0"/>
          <dgm:bulletEnabled val="1"/>
        </dgm:presLayoutVars>
      </dgm:prSet>
      <dgm:spPr/>
    </dgm:pt>
    <dgm:pt modelId="{7FE23A87-54E2-4A42-9E6E-48D3C6D35300}" type="pres">
      <dgm:prSet presAssocID="{4EF94381-16D0-42B4-AAC6-CD985CE24360}" presName="spacer" presStyleCnt="0"/>
      <dgm:spPr/>
    </dgm:pt>
    <dgm:pt modelId="{78EF3037-D12C-4D86-8186-95BC34FE95F6}" type="pres">
      <dgm:prSet presAssocID="{42A623F9-600C-48AD-AA5C-D47B437331A5}" presName="parentText" presStyleLbl="node1" presStyleIdx="1" presStyleCnt="3" custScaleX="96114" custScaleY="85760">
        <dgm:presLayoutVars>
          <dgm:chMax val="0"/>
          <dgm:bulletEnabled val="1"/>
        </dgm:presLayoutVars>
      </dgm:prSet>
      <dgm:spPr/>
    </dgm:pt>
    <dgm:pt modelId="{5A3280ED-1367-4C12-898A-DEAFFBB28B84}" type="pres">
      <dgm:prSet presAssocID="{B0BA648E-C359-4D1F-8D05-E0DE07738B82}" presName="spacer" presStyleCnt="0"/>
      <dgm:spPr/>
    </dgm:pt>
    <dgm:pt modelId="{26A48CAA-4C80-4352-B8F7-0ADD51C84F45}" type="pres">
      <dgm:prSet presAssocID="{84BDE96D-D1A5-40A1-AF1D-B50789E215EB}" presName="parentText" presStyleLbl="node1" presStyleIdx="2" presStyleCnt="3" custScaleX="95683" custScaleY="85567">
        <dgm:presLayoutVars>
          <dgm:chMax val="0"/>
          <dgm:bulletEnabled val="1"/>
        </dgm:presLayoutVars>
      </dgm:prSet>
      <dgm:spPr/>
    </dgm:pt>
  </dgm:ptLst>
  <dgm:cxnLst>
    <dgm:cxn modelId="{7BD7962A-78E0-DC49-BE97-EF973EAA78CE}" type="presOf" srcId="{F4B14265-C659-4418-BBDB-12194BCECB6E}" destId="{A0C174E7-3D2F-4753-BD27-A4F4352E709F}" srcOrd="0" destOrd="0" presId="urn:microsoft.com/office/officeart/2005/8/layout/vList2"/>
    <dgm:cxn modelId="{0555BF5C-7F77-4BEB-9FE0-4461ECA57B9E}" type="presOf" srcId="{A1C72425-CAA4-4F74-814B-9DC471C3954C}" destId="{608C612A-A5B0-4F59-811F-03914765EAC1}" srcOrd="0" destOrd="0" presId="urn:microsoft.com/office/officeart/2005/8/layout/vList2"/>
    <dgm:cxn modelId="{A56CF04A-744A-4455-BB67-CE654AA6216D}" srcId="{A1C72425-CAA4-4F74-814B-9DC471C3954C}" destId="{84BDE96D-D1A5-40A1-AF1D-B50789E215EB}" srcOrd="2" destOrd="0" parTransId="{0F55B578-8D3E-4B10-8C48-1F02E2BE7483}" sibTransId="{362A1EE9-64B0-415C-940B-7BA37E0F8345}"/>
    <dgm:cxn modelId="{8A7A506E-738E-4A77-817B-BAC6430B7A9C}" srcId="{A1C72425-CAA4-4F74-814B-9DC471C3954C}" destId="{42A623F9-600C-48AD-AA5C-D47B437331A5}" srcOrd="1" destOrd="0" parTransId="{B11D9BFA-1157-494A-B10C-011DCE71CD81}" sibTransId="{B0BA648E-C359-4D1F-8D05-E0DE07738B82}"/>
    <dgm:cxn modelId="{F869A77A-AF96-364B-BCB8-F7EEA5B8E9CD}" type="presOf" srcId="{84BDE96D-D1A5-40A1-AF1D-B50789E215EB}" destId="{26A48CAA-4C80-4352-B8F7-0ADD51C84F45}" srcOrd="0" destOrd="0" presId="urn:microsoft.com/office/officeart/2005/8/layout/vList2"/>
    <dgm:cxn modelId="{66930F82-ABF5-4B44-ADA6-F6478146C7A8}" type="presOf" srcId="{42A623F9-600C-48AD-AA5C-D47B437331A5}" destId="{78EF3037-D12C-4D86-8186-95BC34FE95F6}" srcOrd="0" destOrd="0" presId="urn:microsoft.com/office/officeart/2005/8/layout/vList2"/>
    <dgm:cxn modelId="{042F50E0-8C0A-4A08-804A-B9C79B3A8CE8}" srcId="{A1C72425-CAA4-4F74-814B-9DC471C3954C}" destId="{F4B14265-C659-4418-BBDB-12194BCECB6E}" srcOrd="0" destOrd="0" parTransId="{2810C372-E780-42B5-8FB8-FB947F5D4AEC}" sibTransId="{4EF94381-16D0-42B4-AAC6-CD985CE24360}"/>
    <dgm:cxn modelId="{3DAF3165-EA66-EB42-A342-E1EF499B703A}" type="presParOf" srcId="{608C612A-A5B0-4F59-811F-03914765EAC1}" destId="{A0C174E7-3D2F-4753-BD27-A4F4352E709F}" srcOrd="0" destOrd="0" presId="urn:microsoft.com/office/officeart/2005/8/layout/vList2"/>
    <dgm:cxn modelId="{3D45E0A1-4A44-6848-805A-4ADD6BE9B666}" type="presParOf" srcId="{608C612A-A5B0-4F59-811F-03914765EAC1}" destId="{7FE23A87-54E2-4A42-9E6E-48D3C6D35300}" srcOrd="1" destOrd="0" presId="urn:microsoft.com/office/officeart/2005/8/layout/vList2"/>
    <dgm:cxn modelId="{6CE21C21-D91B-7E4C-A252-309A582D85B2}" type="presParOf" srcId="{608C612A-A5B0-4F59-811F-03914765EAC1}" destId="{78EF3037-D12C-4D86-8186-95BC34FE95F6}" srcOrd="2" destOrd="0" presId="urn:microsoft.com/office/officeart/2005/8/layout/vList2"/>
    <dgm:cxn modelId="{73948C5D-ABA4-8C41-82A9-AB8CDDCC8199}" type="presParOf" srcId="{608C612A-A5B0-4F59-811F-03914765EAC1}" destId="{5A3280ED-1367-4C12-898A-DEAFFBB28B84}" srcOrd="3" destOrd="0" presId="urn:microsoft.com/office/officeart/2005/8/layout/vList2"/>
    <dgm:cxn modelId="{04DA48F0-3C5A-9044-86CA-171FE6335E5F}" type="presParOf" srcId="{608C612A-A5B0-4F59-811F-03914765EAC1}" destId="{26A48CAA-4C80-4352-B8F7-0ADD51C84F4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C72425-CAA4-4F74-814B-9DC471C395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B14265-C659-4418-BBDB-12194BCECB6E}">
      <dgm:prSet/>
      <dgm:spPr/>
      <dgm:t>
        <a:bodyPr/>
        <a:lstStyle/>
        <a:p>
          <a:pPr>
            <a:buNone/>
          </a:pPr>
          <a:r>
            <a:rPr lang="de-DE" b="1" dirty="0" err="1"/>
            <a:t>EvoTurb</a:t>
          </a:r>
          <a:r>
            <a:rPr lang="de-DE" b="1" dirty="0"/>
            <a:t> </a:t>
          </a:r>
          <a:r>
            <a:rPr lang="de-DE" b="1" dirty="0" err="1"/>
            <a:t>integration</a:t>
          </a:r>
          <a:endParaRPr lang="de-DE" b="1" dirty="0"/>
        </a:p>
        <a:p>
          <a:pPr>
            <a:buNone/>
          </a:pPr>
          <a:r>
            <a:rPr lang="de-DE" dirty="0">
              <a:sym typeface="Wingdings" pitchFamily="2" charset="2"/>
            </a:rPr>
            <a:t> </a:t>
          </a:r>
          <a:r>
            <a:rPr lang="de-DE" dirty="0" err="1">
              <a:sym typeface="Wingdings" pitchFamily="2" charset="2"/>
            </a:rPr>
            <a:t>simulate</a:t>
          </a:r>
          <a:r>
            <a:rPr lang="de-DE" dirty="0">
              <a:sym typeface="Wingdings" pitchFamily="2" charset="2"/>
            </a:rPr>
            <a:t> wind </a:t>
          </a:r>
          <a:r>
            <a:rPr lang="de-DE" dirty="0" err="1">
              <a:sym typeface="Wingdings" pitchFamily="2" charset="2"/>
            </a:rPr>
            <a:t>fields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for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rotor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and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Lidar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separately</a:t>
          </a:r>
          <a:endParaRPr lang="en-US" dirty="0"/>
        </a:p>
      </dgm:t>
    </dgm:pt>
    <dgm:pt modelId="{2810C372-E780-42B5-8FB8-FB947F5D4AEC}" type="parTrans" cxnId="{042F50E0-8C0A-4A08-804A-B9C79B3A8CE8}">
      <dgm:prSet/>
      <dgm:spPr/>
      <dgm:t>
        <a:bodyPr/>
        <a:lstStyle/>
        <a:p>
          <a:endParaRPr lang="en-US"/>
        </a:p>
      </dgm:t>
    </dgm:pt>
    <dgm:pt modelId="{4EF94381-16D0-42B4-AAC6-CD985CE24360}" type="sibTrans" cxnId="{042F50E0-8C0A-4A08-804A-B9C79B3A8CE8}">
      <dgm:prSet/>
      <dgm:spPr/>
      <dgm:t>
        <a:bodyPr/>
        <a:lstStyle/>
        <a:p>
          <a:endParaRPr lang="en-US"/>
        </a:p>
      </dgm:t>
    </dgm:pt>
    <dgm:pt modelId="{42A623F9-600C-48AD-AA5C-D47B437331A5}">
      <dgm:prSet/>
      <dgm:spPr/>
      <dgm:t>
        <a:bodyPr/>
        <a:lstStyle/>
        <a:p>
          <a:r>
            <a:rPr lang="de-DE" b="1" dirty="0"/>
            <a:t>Blade</a:t>
          </a:r>
          <a:r>
            <a:rPr lang="de-DE" dirty="0"/>
            <a:t> </a:t>
          </a:r>
          <a:r>
            <a:rPr lang="de-DE" b="1" dirty="0" err="1"/>
            <a:t>blockage</a:t>
          </a:r>
          <a:r>
            <a:rPr lang="de-DE" dirty="0"/>
            <a:t> </a:t>
          </a:r>
          <a:r>
            <a:rPr lang="de-DE" b="1" dirty="0" err="1"/>
            <a:t>detection</a:t>
          </a:r>
          <a:endParaRPr lang="de-DE" b="1" dirty="0"/>
        </a:p>
        <a:p>
          <a:r>
            <a:rPr lang="de-DE" dirty="0">
              <a:sym typeface="Wingdings" pitchFamily="2" charset="2"/>
            </a:rPr>
            <a:t> </a:t>
          </a:r>
          <a:r>
            <a:rPr lang="de-DE" dirty="0" err="1">
              <a:sym typeface="Wingdings" pitchFamily="2" charset="2"/>
            </a:rPr>
            <a:t>simplified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geometry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and</a:t>
          </a:r>
          <a:r>
            <a:rPr lang="de-DE" dirty="0">
              <a:sym typeface="Wingdings" pitchFamily="2" charset="2"/>
            </a:rPr>
            <a:t> Ray </a:t>
          </a:r>
          <a:r>
            <a:rPr lang="de-DE" dirty="0" err="1">
              <a:sym typeface="Wingdings" pitchFamily="2" charset="2"/>
            </a:rPr>
            <a:t>Triangle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interaction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algorithm</a:t>
          </a:r>
          <a:endParaRPr lang="en-US" dirty="0"/>
        </a:p>
      </dgm:t>
    </dgm:pt>
    <dgm:pt modelId="{B11D9BFA-1157-494A-B10C-011DCE71CD81}" type="parTrans" cxnId="{8A7A506E-738E-4A77-817B-BAC6430B7A9C}">
      <dgm:prSet/>
      <dgm:spPr/>
      <dgm:t>
        <a:bodyPr/>
        <a:lstStyle/>
        <a:p>
          <a:endParaRPr lang="en-US"/>
        </a:p>
      </dgm:t>
    </dgm:pt>
    <dgm:pt modelId="{B0BA648E-C359-4D1F-8D05-E0DE07738B82}" type="sibTrans" cxnId="{8A7A506E-738E-4A77-817B-BAC6430B7A9C}">
      <dgm:prSet/>
      <dgm:spPr/>
      <dgm:t>
        <a:bodyPr/>
        <a:lstStyle/>
        <a:p>
          <a:endParaRPr lang="en-US"/>
        </a:p>
      </dgm:t>
    </dgm:pt>
    <dgm:pt modelId="{84BDE96D-D1A5-40A1-AF1D-B50789E215EB}">
      <dgm:prSet/>
      <dgm:spPr/>
      <dgm:t>
        <a:bodyPr/>
        <a:lstStyle/>
        <a:p>
          <a:r>
            <a:rPr lang="de-DE" b="1" dirty="0"/>
            <a:t>CNR</a:t>
          </a:r>
          <a:r>
            <a:rPr lang="de-DE" dirty="0"/>
            <a:t> </a:t>
          </a:r>
          <a:r>
            <a:rPr lang="de-DE" b="1" dirty="0" err="1"/>
            <a:t>modelling</a:t>
          </a:r>
          <a:endParaRPr lang="de-DE" b="1" dirty="0"/>
        </a:p>
        <a:p>
          <a:r>
            <a:rPr lang="de-DE" dirty="0">
              <a:sym typeface="Wingdings" pitchFamily="2" charset="2"/>
            </a:rPr>
            <a:t> </a:t>
          </a:r>
          <a:r>
            <a:rPr lang="de-DE" dirty="0" err="1">
              <a:sym typeface="Wingdings" pitchFamily="2" charset="2"/>
            </a:rPr>
            <a:t>e</a:t>
          </a:r>
          <a:r>
            <a:rPr lang="de-DE" dirty="0" err="1"/>
            <a:t>mpirical</a:t>
          </a:r>
          <a:r>
            <a:rPr lang="de-DE" dirty="0"/>
            <a:t> </a:t>
          </a:r>
          <a:r>
            <a:rPr lang="de-DE" dirty="0" err="1"/>
            <a:t>spectrum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r>
            <a:rPr lang="de-DE" dirty="0" err="1"/>
            <a:t>white</a:t>
          </a:r>
          <a:r>
            <a:rPr lang="de-DE" dirty="0"/>
            <a:t> </a:t>
          </a:r>
          <a:r>
            <a:rPr lang="de-DE" dirty="0" err="1"/>
            <a:t>noise</a:t>
          </a:r>
          <a:r>
            <a:rPr lang="de-DE" dirty="0"/>
            <a:t> </a:t>
          </a:r>
          <a:r>
            <a:rPr lang="de-DE" dirty="0" err="1"/>
            <a:t>comparison</a:t>
          </a:r>
          <a:endParaRPr lang="de-DE" dirty="0"/>
        </a:p>
      </dgm:t>
    </dgm:pt>
    <dgm:pt modelId="{0F55B578-8D3E-4B10-8C48-1F02E2BE7483}" type="parTrans" cxnId="{A56CF04A-744A-4455-BB67-CE654AA6216D}">
      <dgm:prSet/>
      <dgm:spPr/>
      <dgm:t>
        <a:bodyPr/>
        <a:lstStyle/>
        <a:p>
          <a:endParaRPr lang="en-US"/>
        </a:p>
      </dgm:t>
    </dgm:pt>
    <dgm:pt modelId="{362A1EE9-64B0-415C-940B-7BA37E0F8345}" type="sibTrans" cxnId="{A56CF04A-744A-4455-BB67-CE654AA6216D}">
      <dgm:prSet/>
      <dgm:spPr/>
      <dgm:t>
        <a:bodyPr/>
        <a:lstStyle/>
        <a:p>
          <a:endParaRPr lang="en-US"/>
        </a:p>
      </dgm:t>
    </dgm:pt>
    <dgm:pt modelId="{608C612A-A5B0-4F59-811F-03914765EAC1}" type="pres">
      <dgm:prSet presAssocID="{A1C72425-CAA4-4F74-814B-9DC471C3954C}" presName="linear" presStyleCnt="0">
        <dgm:presLayoutVars>
          <dgm:animLvl val="lvl"/>
          <dgm:resizeHandles val="exact"/>
        </dgm:presLayoutVars>
      </dgm:prSet>
      <dgm:spPr/>
    </dgm:pt>
    <dgm:pt modelId="{A0C174E7-3D2F-4753-BD27-A4F4352E709F}" type="pres">
      <dgm:prSet presAssocID="{F4B14265-C659-4418-BBDB-12194BCECB6E}" presName="parentText" presStyleLbl="node1" presStyleIdx="0" presStyleCnt="3" custScaleX="95899" custScaleY="79438">
        <dgm:presLayoutVars>
          <dgm:chMax val="0"/>
          <dgm:bulletEnabled val="1"/>
        </dgm:presLayoutVars>
      </dgm:prSet>
      <dgm:spPr/>
    </dgm:pt>
    <dgm:pt modelId="{7FE23A87-54E2-4A42-9E6E-48D3C6D35300}" type="pres">
      <dgm:prSet presAssocID="{4EF94381-16D0-42B4-AAC6-CD985CE24360}" presName="spacer" presStyleCnt="0"/>
      <dgm:spPr/>
    </dgm:pt>
    <dgm:pt modelId="{78EF3037-D12C-4D86-8186-95BC34FE95F6}" type="pres">
      <dgm:prSet presAssocID="{42A623F9-600C-48AD-AA5C-D47B437331A5}" presName="parentText" presStyleLbl="node1" presStyleIdx="1" presStyleCnt="3" custScaleX="96114" custScaleY="85760">
        <dgm:presLayoutVars>
          <dgm:chMax val="0"/>
          <dgm:bulletEnabled val="1"/>
        </dgm:presLayoutVars>
      </dgm:prSet>
      <dgm:spPr/>
    </dgm:pt>
    <dgm:pt modelId="{5A3280ED-1367-4C12-898A-DEAFFBB28B84}" type="pres">
      <dgm:prSet presAssocID="{B0BA648E-C359-4D1F-8D05-E0DE07738B82}" presName="spacer" presStyleCnt="0"/>
      <dgm:spPr/>
    </dgm:pt>
    <dgm:pt modelId="{26A48CAA-4C80-4352-B8F7-0ADD51C84F45}" type="pres">
      <dgm:prSet presAssocID="{84BDE96D-D1A5-40A1-AF1D-B50789E215EB}" presName="parentText" presStyleLbl="node1" presStyleIdx="2" presStyleCnt="3" custScaleX="95683" custScaleY="85567">
        <dgm:presLayoutVars>
          <dgm:chMax val="0"/>
          <dgm:bulletEnabled val="1"/>
        </dgm:presLayoutVars>
      </dgm:prSet>
      <dgm:spPr/>
    </dgm:pt>
  </dgm:ptLst>
  <dgm:cxnLst>
    <dgm:cxn modelId="{7BD7962A-78E0-DC49-BE97-EF973EAA78CE}" type="presOf" srcId="{F4B14265-C659-4418-BBDB-12194BCECB6E}" destId="{A0C174E7-3D2F-4753-BD27-A4F4352E709F}" srcOrd="0" destOrd="0" presId="urn:microsoft.com/office/officeart/2005/8/layout/vList2"/>
    <dgm:cxn modelId="{0555BF5C-7F77-4BEB-9FE0-4461ECA57B9E}" type="presOf" srcId="{A1C72425-CAA4-4F74-814B-9DC471C3954C}" destId="{608C612A-A5B0-4F59-811F-03914765EAC1}" srcOrd="0" destOrd="0" presId="urn:microsoft.com/office/officeart/2005/8/layout/vList2"/>
    <dgm:cxn modelId="{A56CF04A-744A-4455-BB67-CE654AA6216D}" srcId="{A1C72425-CAA4-4F74-814B-9DC471C3954C}" destId="{84BDE96D-D1A5-40A1-AF1D-B50789E215EB}" srcOrd="2" destOrd="0" parTransId="{0F55B578-8D3E-4B10-8C48-1F02E2BE7483}" sibTransId="{362A1EE9-64B0-415C-940B-7BA37E0F8345}"/>
    <dgm:cxn modelId="{8A7A506E-738E-4A77-817B-BAC6430B7A9C}" srcId="{A1C72425-CAA4-4F74-814B-9DC471C3954C}" destId="{42A623F9-600C-48AD-AA5C-D47B437331A5}" srcOrd="1" destOrd="0" parTransId="{B11D9BFA-1157-494A-B10C-011DCE71CD81}" sibTransId="{B0BA648E-C359-4D1F-8D05-E0DE07738B82}"/>
    <dgm:cxn modelId="{F869A77A-AF96-364B-BCB8-F7EEA5B8E9CD}" type="presOf" srcId="{84BDE96D-D1A5-40A1-AF1D-B50789E215EB}" destId="{26A48CAA-4C80-4352-B8F7-0ADD51C84F45}" srcOrd="0" destOrd="0" presId="urn:microsoft.com/office/officeart/2005/8/layout/vList2"/>
    <dgm:cxn modelId="{66930F82-ABF5-4B44-ADA6-F6478146C7A8}" type="presOf" srcId="{42A623F9-600C-48AD-AA5C-D47B437331A5}" destId="{78EF3037-D12C-4D86-8186-95BC34FE95F6}" srcOrd="0" destOrd="0" presId="urn:microsoft.com/office/officeart/2005/8/layout/vList2"/>
    <dgm:cxn modelId="{042F50E0-8C0A-4A08-804A-B9C79B3A8CE8}" srcId="{A1C72425-CAA4-4F74-814B-9DC471C3954C}" destId="{F4B14265-C659-4418-BBDB-12194BCECB6E}" srcOrd="0" destOrd="0" parTransId="{2810C372-E780-42B5-8FB8-FB947F5D4AEC}" sibTransId="{4EF94381-16D0-42B4-AAC6-CD985CE24360}"/>
    <dgm:cxn modelId="{3DAF3165-EA66-EB42-A342-E1EF499B703A}" type="presParOf" srcId="{608C612A-A5B0-4F59-811F-03914765EAC1}" destId="{A0C174E7-3D2F-4753-BD27-A4F4352E709F}" srcOrd="0" destOrd="0" presId="urn:microsoft.com/office/officeart/2005/8/layout/vList2"/>
    <dgm:cxn modelId="{3D45E0A1-4A44-6848-805A-4ADD6BE9B666}" type="presParOf" srcId="{608C612A-A5B0-4F59-811F-03914765EAC1}" destId="{7FE23A87-54E2-4A42-9E6E-48D3C6D35300}" srcOrd="1" destOrd="0" presId="urn:microsoft.com/office/officeart/2005/8/layout/vList2"/>
    <dgm:cxn modelId="{6CE21C21-D91B-7E4C-A252-309A582D85B2}" type="presParOf" srcId="{608C612A-A5B0-4F59-811F-03914765EAC1}" destId="{78EF3037-D12C-4D86-8186-95BC34FE95F6}" srcOrd="2" destOrd="0" presId="urn:microsoft.com/office/officeart/2005/8/layout/vList2"/>
    <dgm:cxn modelId="{73948C5D-ABA4-8C41-82A9-AB8CDDCC8199}" type="presParOf" srcId="{608C612A-A5B0-4F59-811F-03914765EAC1}" destId="{5A3280ED-1367-4C12-898A-DEAFFBB28B84}" srcOrd="3" destOrd="0" presId="urn:microsoft.com/office/officeart/2005/8/layout/vList2"/>
    <dgm:cxn modelId="{04DA48F0-3C5A-9044-86CA-171FE6335E5F}" type="presParOf" srcId="{608C612A-A5B0-4F59-811F-03914765EAC1}" destId="{26A48CAA-4C80-4352-B8F7-0ADD51C84F4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C72425-CAA4-4F74-814B-9DC471C395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B14265-C659-4418-BBDB-12194BCECB6E}">
      <dgm:prSet/>
      <dgm:spPr/>
      <dgm:t>
        <a:bodyPr/>
        <a:lstStyle/>
        <a:p>
          <a:pPr>
            <a:buNone/>
          </a:pPr>
          <a:r>
            <a:rPr lang="de-DE" dirty="0" err="1"/>
            <a:t>Realistic</a:t>
          </a:r>
          <a:r>
            <a:rPr lang="de-DE" dirty="0"/>
            <a:t> </a:t>
          </a:r>
          <a:r>
            <a:rPr lang="de-DE" dirty="0" err="1"/>
            <a:t>Lidar</a:t>
          </a:r>
          <a:r>
            <a:rPr lang="de-DE" dirty="0"/>
            <a:t> </a:t>
          </a:r>
          <a:r>
            <a:rPr lang="de-DE" dirty="0" err="1"/>
            <a:t>simulation</a:t>
          </a:r>
          <a:r>
            <a:rPr lang="de-DE" dirty="0"/>
            <a:t> </a:t>
          </a:r>
          <a:r>
            <a:rPr lang="de-DE" dirty="0" err="1"/>
            <a:t>is</a:t>
          </a:r>
          <a:r>
            <a:rPr lang="de-DE" dirty="0"/>
            <a:t> </a:t>
          </a:r>
          <a:r>
            <a:rPr lang="de-DE" dirty="0" err="1"/>
            <a:t>crucial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</a:t>
          </a:r>
          <a:r>
            <a:rPr lang="de-DE" dirty="0" err="1"/>
            <a:t>controller</a:t>
          </a:r>
          <a:r>
            <a:rPr lang="de-DE" dirty="0"/>
            <a:t> </a:t>
          </a:r>
          <a:r>
            <a:rPr lang="de-DE" dirty="0" err="1"/>
            <a:t>development</a:t>
          </a:r>
          <a:endParaRPr lang="en-US" dirty="0"/>
        </a:p>
      </dgm:t>
    </dgm:pt>
    <dgm:pt modelId="{2810C372-E780-42B5-8FB8-FB947F5D4AEC}" type="parTrans" cxnId="{042F50E0-8C0A-4A08-804A-B9C79B3A8CE8}">
      <dgm:prSet/>
      <dgm:spPr/>
      <dgm:t>
        <a:bodyPr/>
        <a:lstStyle/>
        <a:p>
          <a:endParaRPr lang="en-US"/>
        </a:p>
      </dgm:t>
    </dgm:pt>
    <dgm:pt modelId="{4EF94381-16D0-42B4-AAC6-CD985CE24360}" type="sibTrans" cxnId="{042F50E0-8C0A-4A08-804A-B9C79B3A8CE8}">
      <dgm:prSet/>
      <dgm:spPr/>
      <dgm:t>
        <a:bodyPr/>
        <a:lstStyle/>
        <a:p>
          <a:endParaRPr lang="en-US"/>
        </a:p>
      </dgm:t>
    </dgm:pt>
    <dgm:pt modelId="{42A623F9-600C-48AD-AA5C-D47B437331A5}">
      <dgm:prSet/>
      <dgm:spPr/>
      <dgm:t>
        <a:bodyPr/>
        <a:lstStyle/>
        <a:p>
          <a:r>
            <a:rPr lang="de-DE" dirty="0"/>
            <a:t>The </a:t>
          </a:r>
          <a:r>
            <a:rPr lang="de-DE" dirty="0" err="1"/>
            <a:t>three</a:t>
          </a:r>
          <a:r>
            <a:rPr lang="de-DE" dirty="0"/>
            <a:t> </a:t>
          </a:r>
          <a:r>
            <a:rPr lang="de-DE" dirty="0" err="1"/>
            <a:t>new</a:t>
          </a:r>
          <a:r>
            <a:rPr lang="de-DE" dirty="0"/>
            <a:t> </a:t>
          </a:r>
          <a:r>
            <a:rPr lang="de-DE" dirty="0" err="1"/>
            <a:t>features</a:t>
          </a:r>
          <a:r>
            <a:rPr lang="de-DE" dirty="0"/>
            <a:t> </a:t>
          </a:r>
          <a:r>
            <a:rPr lang="de-DE" dirty="0" err="1"/>
            <a:t>significantly</a:t>
          </a:r>
          <a:r>
            <a:rPr lang="de-DE" dirty="0"/>
            <a:t> </a:t>
          </a:r>
          <a:r>
            <a:rPr lang="de-DE" dirty="0" err="1"/>
            <a:t>improve</a:t>
          </a:r>
          <a:r>
            <a:rPr lang="de-DE" dirty="0"/>
            <a:t> </a:t>
          </a:r>
          <a:r>
            <a:rPr lang="de-DE" dirty="0" err="1"/>
            <a:t>model</a:t>
          </a:r>
          <a:r>
            <a:rPr lang="de-DE" dirty="0"/>
            <a:t> </a:t>
          </a:r>
          <a:r>
            <a:rPr lang="de-DE" dirty="0" err="1"/>
            <a:t>fidelity</a:t>
          </a:r>
          <a:endParaRPr lang="de-DE" dirty="0"/>
        </a:p>
        <a:p>
          <a:r>
            <a:rPr lang="de-DE" dirty="0">
              <a:sym typeface="Wingdings" pitchFamily="2" charset="2"/>
            </a:rPr>
            <a:t> Indispensable </a:t>
          </a:r>
          <a:r>
            <a:rPr lang="de-DE" dirty="0" err="1">
              <a:sym typeface="Wingdings" pitchFamily="2" charset="2"/>
            </a:rPr>
            <a:t>for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interpreting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data</a:t>
          </a:r>
          <a:r>
            <a:rPr lang="de-DE" dirty="0">
              <a:sym typeface="Wingdings" pitchFamily="2" charset="2"/>
            </a:rPr>
            <a:t> </a:t>
          </a:r>
          <a:r>
            <a:rPr lang="de-DE" dirty="0" err="1">
              <a:sym typeface="Wingdings" pitchFamily="2" charset="2"/>
            </a:rPr>
            <a:t>correctly</a:t>
          </a:r>
          <a:endParaRPr lang="en-US" dirty="0"/>
        </a:p>
      </dgm:t>
    </dgm:pt>
    <dgm:pt modelId="{B11D9BFA-1157-494A-B10C-011DCE71CD81}" type="parTrans" cxnId="{8A7A506E-738E-4A77-817B-BAC6430B7A9C}">
      <dgm:prSet/>
      <dgm:spPr/>
      <dgm:t>
        <a:bodyPr/>
        <a:lstStyle/>
        <a:p>
          <a:endParaRPr lang="en-US"/>
        </a:p>
      </dgm:t>
    </dgm:pt>
    <dgm:pt modelId="{B0BA648E-C359-4D1F-8D05-E0DE07738B82}" type="sibTrans" cxnId="{8A7A506E-738E-4A77-817B-BAC6430B7A9C}">
      <dgm:prSet/>
      <dgm:spPr/>
      <dgm:t>
        <a:bodyPr/>
        <a:lstStyle/>
        <a:p>
          <a:endParaRPr lang="en-US"/>
        </a:p>
      </dgm:t>
    </dgm:pt>
    <dgm:pt modelId="{84BDE96D-D1A5-40A1-AF1D-B50789E215EB}">
      <dgm:prSet/>
      <dgm:spPr/>
      <dgm:t>
        <a:bodyPr/>
        <a:lstStyle/>
        <a:p>
          <a:r>
            <a:rPr lang="de-DE" dirty="0"/>
            <a:t>Adaptation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atmospheric</a:t>
          </a:r>
          <a:r>
            <a:rPr lang="de-DE" dirty="0"/>
            <a:t> </a:t>
          </a:r>
          <a:r>
            <a:rPr lang="de-DE" dirty="0" err="1"/>
            <a:t>conditions</a:t>
          </a:r>
          <a:r>
            <a:rPr lang="de-DE" dirty="0"/>
            <a:t> </a:t>
          </a:r>
          <a:r>
            <a:rPr lang="de-DE" dirty="0" err="1"/>
            <a:t>necessary</a:t>
          </a:r>
          <a:endParaRPr lang="de-DE" dirty="0"/>
        </a:p>
      </dgm:t>
    </dgm:pt>
    <dgm:pt modelId="{0F55B578-8D3E-4B10-8C48-1F02E2BE7483}" type="parTrans" cxnId="{A56CF04A-744A-4455-BB67-CE654AA6216D}">
      <dgm:prSet/>
      <dgm:spPr/>
      <dgm:t>
        <a:bodyPr/>
        <a:lstStyle/>
        <a:p>
          <a:endParaRPr lang="en-US"/>
        </a:p>
      </dgm:t>
    </dgm:pt>
    <dgm:pt modelId="{362A1EE9-64B0-415C-940B-7BA37E0F8345}" type="sibTrans" cxnId="{A56CF04A-744A-4455-BB67-CE654AA6216D}">
      <dgm:prSet/>
      <dgm:spPr/>
      <dgm:t>
        <a:bodyPr/>
        <a:lstStyle/>
        <a:p>
          <a:endParaRPr lang="en-US"/>
        </a:p>
      </dgm:t>
    </dgm:pt>
    <dgm:pt modelId="{608C612A-A5B0-4F59-811F-03914765EAC1}" type="pres">
      <dgm:prSet presAssocID="{A1C72425-CAA4-4F74-814B-9DC471C3954C}" presName="linear" presStyleCnt="0">
        <dgm:presLayoutVars>
          <dgm:animLvl val="lvl"/>
          <dgm:resizeHandles val="exact"/>
        </dgm:presLayoutVars>
      </dgm:prSet>
      <dgm:spPr/>
    </dgm:pt>
    <dgm:pt modelId="{A0C174E7-3D2F-4753-BD27-A4F4352E709F}" type="pres">
      <dgm:prSet presAssocID="{F4B14265-C659-4418-BBDB-12194BCECB6E}" presName="parentText" presStyleLbl="node1" presStyleIdx="0" presStyleCnt="3" custScaleX="95899" custScaleY="79438">
        <dgm:presLayoutVars>
          <dgm:chMax val="0"/>
          <dgm:bulletEnabled val="1"/>
        </dgm:presLayoutVars>
      </dgm:prSet>
      <dgm:spPr/>
    </dgm:pt>
    <dgm:pt modelId="{7FE23A87-54E2-4A42-9E6E-48D3C6D35300}" type="pres">
      <dgm:prSet presAssocID="{4EF94381-16D0-42B4-AAC6-CD985CE24360}" presName="spacer" presStyleCnt="0"/>
      <dgm:spPr/>
    </dgm:pt>
    <dgm:pt modelId="{78EF3037-D12C-4D86-8186-95BC34FE95F6}" type="pres">
      <dgm:prSet presAssocID="{42A623F9-600C-48AD-AA5C-D47B437331A5}" presName="parentText" presStyleLbl="node1" presStyleIdx="1" presStyleCnt="3" custScaleX="96114" custScaleY="85760">
        <dgm:presLayoutVars>
          <dgm:chMax val="0"/>
          <dgm:bulletEnabled val="1"/>
        </dgm:presLayoutVars>
      </dgm:prSet>
      <dgm:spPr/>
    </dgm:pt>
    <dgm:pt modelId="{5A3280ED-1367-4C12-898A-DEAFFBB28B84}" type="pres">
      <dgm:prSet presAssocID="{B0BA648E-C359-4D1F-8D05-E0DE07738B82}" presName="spacer" presStyleCnt="0"/>
      <dgm:spPr/>
    </dgm:pt>
    <dgm:pt modelId="{26A48CAA-4C80-4352-B8F7-0ADD51C84F45}" type="pres">
      <dgm:prSet presAssocID="{84BDE96D-D1A5-40A1-AF1D-B50789E215EB}" presName="parentText" presStyleLbl="node1" presStyleIdx="2" presStyleCnt="3" custScaleX="95683" custScaleY="85567">
        <dgm:presLayoutVars>
          <dgm:chMax val="0"/>
          <dgm:bulletEnabled val="1"/>
        </dgm:presLayoutVars>
      </dgm:prSet>
      <dgm:spPr/>
    </dgm:pt>
  </dgm:ptLst>
  <dgm:cxnLst>
    <dgm:cxn modelId="{7BD7962A-78E0-DC49-BE97-EF973EAA78CE}" type="presOf" srcId="{F4B14265-C659-4418-BBDB-12194BCECB6E}" destId="{A0C174E7-3D2F-4753-BD27-A4F4352E709F}" srcOrd="0" destOrd="0" presId="urn:microsoft.com/office/officeart/2005/8/layout/vList2"/>
    <dgm:cxn modelId="{0555BF5C-7F77-4BEB-9FE0-4461ECA57B9E}" type="presOf" srcId="{A1C72425-CAA4-4F74-814B-9DC471C3954C}" destId="{608C612A-A5B0-4F59-811F-03914765EAC1}" srcOrd="0" destOrd="0" presId="urn:microsoft.com/office/officeart/2005/8/layout/vList2"/>
    <dgm:cxn modelId="{A56CF04A-744A-4455-BB67-CE654AA6216D}" srcId="{A1C72425-CAA4-4F74-814B-9DC471C3954C}" destId="{84BDE96D-D1A5-40A1-AF1D-B50789E215EB}" srcOrd="2" destOrd="0" parTransId="{0F55B578-8D3E-4B10-8C48-1F02E2BE7483}" sibTransId="{362A1EE9-64B0-415C-940B-7BA37E0F8345}"/>
    <dgm:cxn modelId="{8A7A506E-738E-4A77-817B-BAC6430B7A9C}" srcId="{A1C72425-CAA4-4F74-814B-9DC471C3954C}" destId="{42A623F9-600C-48AD-AA5C-D47B437331A5}" srcOrd="1" destOrd="0" parTransId="{B11D9BFA-1157-494A-B10C-011DCE71CD81}" sibTransId="{B0BA648E-C359-4D1F-8D05-E0DE07738B82}"/>
    <dgm:cxn modelId="{F869A77A-AF96-364B-BCB8-F7EEA5B8E9CD}" type="presOf" srcId="{84BDE96D-D1A5-40A1-AF1D-B50789E215EB}" destId="{26A48CAA-4C80-4352-B8F7-0ADD51C84F45}" srcOrd="0" destOrd="0" presId="urn:microsoft.com/office/officeart/2005/8/layout/vList2"/>
    <dgm:cxn modelId="{66930F82-ABF5-4B44-ADA6-F6478146C7A8}" type="presOf" srcId="{42A623F9-600C-48AD-AA5C-D47B437331A5}" destId="{78EF3037-D12C-4D86-8186-95BC34FE95F6}" srcOrd="0" destOrd="0" presId="urn:microsoft.com/office/officeart/2005/8/layout/vList2"/>
    <dgm:cxn modelId="{042F50E0-8C0A-4A08-804A-B9C79B3A8CE8}" srcId="{A1C72425-CAA4-4F74-814B-9DC471C3954C}" destId="{F4B14265-C659-4418-BBDB-12194BCECB6E}" srcOrd="0" destOrd="0" parTransId="{2810C372-E780-42B5-8FB8-FB947F5D4AEC}" sibTransId="{4EF94381-16D0-42B4-AAC6-CD985CE24360}"/>
    <dgm:cxn modelId="{3DAF3165-EA66-EB42-A342-E1EF499B703A}" type="presParOf" srcId="{608C612A-A5B0-4F59-811F-03914765EAC1}" destId="{A0C174E7-3D2F-4753-BD27-A4F4352E709F}" srcOrd="0" destOrd="0" presId="urn:microsoft.com/office/officeart/2005/8/layout/vList2"/>
    <dgm:cxn modelId="{3D45E0A1-4A44-6848-805A-4ADD6BE9B666}" type="presParOf" srcId="{608C612A-A5B0-4F59-811F-03914765EAC1}" destId="{7FE23A87-54E2-4A42-9E6E-48D3C6D35300}" srcOrd="1" destOrd="0" presId="urn:microsoft.com/office/officeart/2005/8/layout/vList2"/>
    <dgm:cxn modelId="{6CE21C21-D91B-7E4C-A252-309A582D85B2}" type="presParOf" srcId="{608C612A-A5B0-4F59-811F-03914765EAC1}" destId="{78EF3037-D12C-4D86-8186-95BC34FE95F6}" srcOrd="2" destOrd="0" presId="urn:microsoft.com/office/officeart/2005/8/layout/vList2"/>
    <dgm:cxn modelId="{73948C5D-ABA4-8C41-82A9-AB8CDDCC8199}" type="presParOf" srcId="{608C612A-A5B0-4F59-811F-03914765EAC1}" destId="{5A3280ED-1367-4C12-898A-DEAFFBB28B84}" srcOrd="3" destOrd="0" presId="urn:microsoft.com/office/officeart/2005/8/layout/vList2"/>
    <dgm:cxn modelId="{04DA48F0-3C5A-9044-86CA-171FE6335E5F}" type="presParOf" srcId="{608C612A-A5B0-4F59-811F-03914765EAC1}" destId="{26A48CAA-4C80-4352-B8F7-0ADD51C84F4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443FF3-EFCA-4C0F-BBD0-C8E8DFDD269B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66C71F6-2687-4996-B489-D98E362A9528}">
      <dgm:prSet phldrT="[Text]" phldr="0" custT="1"/>
      <dgm:spPr/>
      <dgm:t>
        <a:bodyPr/>
        <a:lstStyle/>
        <a:p>
          <a:r>
            <a:rPr lang="en-US" sz="1800" dirty="0"/>
            <a:t>Reynolds number </a:t>
          </a:r>
          <a:endParaRPr lang="en-IN" sz="1800" dirty="0"/>
        </a:p>
      </dgm:t>
    </dgm:pt>
    <dgm:pt modelId="{7EB29E39-2A36-45BC-A5AD-4666A2ACD717}" type="parTrans" cxnId="{52533061-C3DE-43D1-B5C2-173A70485458}">
      <dgm:prSet/>
      <dgm:spPr/>
      <dgm:t>
        <a:bodyPr/>
        <a:lstStyle/>
        <a:p>
          <a:endParaRPr lang="en-IN"/>
        </a:p>
      </dgm:t>
    </dgm:pt>
    <dgm:pt modelId="{69F1FA1D-5DD5-4734-AA0B-24DC5C9D61B2}" type="sibTrans" cxnId="{52533061-C3DE-43D1-B5C2-173A70485458}">
      <dgm:prSet/>
      <dgm:spPr/>
      <dgm:t>
        <a:bodyPr/>
        <a:lstStyle/>
        <a:p>
          <a:endParaRPr lang="en-IN"/>
        </a:p>
      </dgm:t>
    </dgm:pt>
    <dgm:pt modelId="{CB4B0378-F30D-4581-B7B7-E2FAD687B5DA}">
      <dgm:prSet phldrT="[Text]" phldr="0" custT="1"/>
      <dgm:spPr/>
      <dgm:t>
        <a:bodyPr/>
        <a:lstStyle/>
        <a:p>
          <a:r>
            <a:rPr lang="en-US" sz="1600" dirty="0"/>
            <a:t>Airfoil selection according to thickness</a:t>
          </a:r>
          <a:endParaRPr lang="en-IN" sz="1600" dirty="0"/>
        </a:p>
      </dgm:t>
    </dgm:pt>
    <dgm:pt modelId="{54A3E8BB-766B-48A9-ADEB-6A70DFEBBC7D}" type="parTrans" cxnId="{62865158-8714-41C7-A6D2-0B35BB3393C1}">
      <dgm:prSet/>
      <dgm:spPr/>
      <dgm:t>
        <a:bodyPr/>
        <a:lstStyle/>
        <a:p>
          <a:endParaRPr lang="en-IN"/>
        </a:p>
      </dgm:t>
    </dgm:pt>
    <dgm:pt modelId="{88AD8D96-854A-4F12-8087-0B4FB84FA2C6}" type="sibTrans" cxnId="{62865158-8714-41C7-A6D2-0B35BB3393C1}">
      <dgm:prSet/>
      <dgm:spPr/>
      <dgm:t>
        <a:bodyPr/>
        <a:lstStyle/>
        <a:p>
          <a:endParaRPr lang="en-IN"/>
        </a:p>
      </dgm:t>
    </dgm:pt>
    <dgm:pt modelId="{BF32A142-02D3-4BDD-A9C2-AC885F039249}">
      <dgm:prSet phldrT="[Text]" phldr="0" custT="1"/>
      <dgm:spPr/>
      <dgm:t>
        <a:bodyPr/>
        <a:lstStyle/>
        <a:p>
          <a:r>
            <a:rPr lang="en-US" sz="1200" dirty="0"/>
            <a:t>Airfoil analysis (Cl/Cd vs AOA),(Cl vs AOA),(Cd vs AOA)</a:t>
          </a:r>
          <a:endParaRPr lang="en-IN" sz="1200" dirty="0"/>
        </a:p>
      </dgm:t>
    </dgm:pt>
    <dgm:pt modelId="{1453534E-BCD9-450C-A0D4-EA481D593472}" type="parTrans" cxnId="{9307A63D-2146-456E-AA3E-2E64B0732F8E}">
      <dgm:prSet/>
      <dgm:spPr/>
      <dgm:t>
        <a:bodyPr/>
        <a:lstStyle/>
        <a:p>
          <a:endParaRPr lang="en-IN"/>
        </a:p>
      </dgm:t>
    </dgm:pt>
    <dgm:pt modelId="{15C33C35-EDC1-4A80-81E6-8F9850AA5313}" type="sibTrans" cxnId="{9307A63D-2146-456E-AA3E-2E64B0732F8E}">
      <dgm:prSet/>
      <dgm:spPr/>
      <dgm:t>
        <a:bodyPr/>
        <a:lstStyle/>
        <a:p>
          <a:endParaRPr lang="en-IN"/>
        </a:p>
      </dgm:t>
    </dgm:pt>
    <dgm:pt modelId="{6A692276-4FEA-43AB-A9BB-A8F5C3AF6DEB}">
      <dgm:prSet phldrT="[Text]" phldr="0" custT="1"/>
      <dgm:spPr/>
      <dgm:t>
        <a:bodyPr/>
        <a:lstStyle/>
        <a:p>
          <a:r>
            <a:rPr lang="en-US" sz="1800" dirty="0"/>
            <a:t>360 degree Polar Generation</a:t>
          </a:r>
          <a:endParaRPr lang="en-IN" sz="1800" dirty="0"/>
        </a:p>
      </dgm:t>
    </dgm:pt>
    <dgm:pt modelId="{A75FF6C0-4A67-4165-AA44-723E76A80F7C}" type="parTrans" cxnId="{3396A348-BBC7-41D1-B115-E406212396DD}">
      <dgm:prSet/>
      <dgm:spPr/>
      <dgm:t>
        <a:bodyPr/>
        <a:lstStyle/>
        <a:p>
          <a:endParaRPr lang="en-IN"/>
        </a:p>
      </dgm:t>
    </dgm:pt>
    <dgm:pt modelId="{6ADE8A44-ACB7-4659-AB8D-67AEA2B69D4D}" type="sibTrans" cxnId="{3396A348-BBC7-41D1-B115-E406212396DD}">
      <dgm:prSet/>
      <dgm:spPr/>
      <dgm:t>
        <a:bodyPr/>
        <a:lstStyle/>
        <a:p>
          <a:endParaRPr lang="en-IN"/>
        </a:p>
      </dgm:t>
    </dgm:pt>
    <dgm:pt modelId="{C8E7BE4C-26F7-4C03-83C4-17DB10AD0D9D}">
      <dgm:prSet phldrT="[Text]" phldr="0" custT="1"/>
      <dgm:spPr/>
      <dgm:t>
        <a:bodyPr/>
        <a:lstStyle/>
        <a:p>
          <a:r>
            <a:rPr lang="en-US" sz="2000" dirty="0"/>
            <a:t>Blade Design</a:t>
          </a:r>
          <a:endParaRPr lang="en-IN" sz="2000" dirty="0"/>
        </a:p>
      </dgm:t>
    </dgm:pt>
    <dgm:pt modelId="{C950AC6A-27F9-4289-B18D-982DF9FEC1E3}" type="parTrans" cxnId="{FFF24A50-3625-4F38-A57D-553814ABB1D5}">
      <dgm:prSet/>
      <dgm:spPr/>
      <dgm:t>
        <a:bodyPr/>
        <a:lstStyle/>
        <a:p>
          <a:endParaRPr lang="en-IN"/>
        </a:p>
      </dgm:t>
    </dgm:pt>
    <dgm:pt modelId="{C1E128FC-4403-42B0-8BFA-28118953D512}" type="sibTrans" cxnId="{FFF24A50-3625-4F38-A57D-553814ABB1D5}">
      <dgm:prSet/>
      <dgm:spPr/>
      <dgm:t>
        <a:bodyPr/>
        <a:lstStyle/>
        <a:p>
          <a:endParaRPr lang="en-IN"/>
        </a:p>
      </dgm:t>
    </dgm:pt>
    <dgm:pt modelId="{FB5DBD31-0997-4DF7-9DB4-B050946DC5C0}">
      <dgm:prSet phldrT="[Text]" phldr="0" custT="1"/>
      <dgm:spPr/>
      <dgm:t>
        <a:bodyPr/>
        <a:lstStyle/>
        <a:p>
          <a:r>
            <a:rPr lang="en-US" sz="1400" dirty="0"/>
            <a:t>Chord , Twist, Bezier Curve( For smooth blade design)</a:t>
          </a:r>
          <a:endParaRPr lang="en-IN" sz="1400" dirty="0"/>
        </a:p>
      </dgm:t>
    </dgm:pt>
    <dgm:pt modelId="{32705D2A-7433-4B9C-9500-C34A867A4A5E}" type="parTrans" cxnId="{875B4799-1F91-414D-8453-B9C930F23E3B}">
      <dgm:prSet/>
      <dgm:spPr/>
      <dgm:t>
        <a:bodyPr/>
        <a:lstStyle/>
        <a:p>
          <a:endParaRPr lang="en-IN"/>
        </a:p>
      </dgm:t>
    </dgm:pt>
    <dgm:pt modelId="{07548DC1-02B2-4D5A-9411-5B6F31414029}" type="sibTrans" cxnId="{875B4799-1F91-414D-8453-B9C930F23E3B}">
      <dgm:prSet/>
      <dgm:spPr/>
      <dgm:t>
        <a:bodyPr/>
        <a:lstStyle/>
        <a:p>
          <a:endParaRPr lang="en-IN"/>
        </a:p>
      </dgm:t>
    </dgm:pt>
    <dgm:pt modelId="{1F6373C2-0D50-446B-9F90-6AAF5D3CBE27}" type="pres">
      <dgm:prSet presAssocID="{A9443FF3-EFCA-4C0F-BBD0-C8E8DFDD269B}" presName="cycle" presStyleCnt="0">
        <dgm:presLayoutVars>
          <dgm:dir/>
          <dgm:resizeHandles val="exact"/>
        </dgm:presLayoutVars>
      </dgm:prSet>
      <dgm:spPr/>
    </dgm:pt>
    <dgm:pt modelId="{803CB83C-04B0-4CBE-AA45-06D2696AB452}" type="pres">
      <dgm:prSet presAssocID="{766C71F6-2687-4996-B489-D98E362A9528}" presName="node" presStyleLbl="node1" presStyleIdx="0" presStyleCnt="6">
        <dgm:presLayoutVars>
          <dgm:bulletEnabled val="1"/>
        </dgm:presLayoutVars>
      </dgm:prSet>
      <dgm:spPr/>
    </dgm:pt>
    <dgm:pt modelId="{66F27D26-52D4-45EE-A493-3CF127D1F7E2}" type="pres">
      <dgm:prSet presAssocID="{766C71F6-2687-4996-B489-D98E362A9528}" presName="spNode" presStyleCnt="0"/>
      <dgm:spPr/>
    </dgm:pt>
    <dgm:pt modelId="{A4B65EF0-2798-42EC-B6C1-F5CBD5F0E332}" type="pres">
      <dgm:prSet presAssocID="{69F1FA1D-5DD5-4734-AA0B-24DC5C9D61B2}" presName="sibTrans" presStyleLbl="sibTrans1D1" presStyleIdx="0" presStyleCnt="6"/>
      <dgm:spPr/>
    </dgm:pt>
    <dgm:pt modelId="{0CC619B9-F8CE-4940-85D7-02011EE028ED}" type="pres">
      <dgm:prSet presAssocID="{CB4B0378-F30D-4581-B7B7-E2FAD687B5DA}" presName="node" presStyleLbl="node1" presStyleIdx="1" presStyleCnt="6">
        <dgm:presLayoutVars>
          <dgm:bulletEnabled val="1"/>
        </dgm:presLayoutVars>
      </dgm:prSet>
      <dgm:spPr/>
    </dgm:pt>
    <dgm:pt modelId="{6E38854F-D176-4EDA-BEAE-1F1FF7EB9EE3}" type="pres">
      <dgm:prSet presAssocID="{CB4B0378-F30D-4581-B7B7-E2FAD687B5DA}" presName="spNode" presStyleCnt="0"/>
      <dgm:spPr/>
    </dgm:pt>
    <dgm:pt modelId="{5FE95E46-C93A-434E-9C61-6F5E0B201292}" type="pres">
      <dgm:prSet presAssocID="{88AD8D96-854A-4F12-8087-0B4FB84FA2C6}" presName="sibTrans" presStyleLbl="sibTrans1D1" presStyleIdx="1" presStyleCnt="6"/>
      <dgm:spPr/>
    </dgm:pt>
    <dgm:pt modelId="{24F655CB-D2FF-4E10-8D3C-6CDC4957035A}" type="pres">
      <dgm:prSet presAssocID="{BF32A142-02D3-4BDD-A9C2-AC885F039249}" presName="node" presStyleLbl="node1" presStyleIdx="2" presStyleCnt="6">
        <dgm:presLayoutVars>
          <dgm:bulletEnabled val="1"/>
        </dgm:presLayoutVars>
      </dgm:prSet>
      <dgm:spPr/>
    </dgm:pt>
    <dgm:pt modelId="{EF914558-41E6-4B53-8B41-645C9EBF0753}" type="pres">
      <dgm:prSet presAssocID="{BF32A142-02D3-4BDD-A9C2-AC885F039249}" presName="spNode" presStyleCnt="0"/>
      <dgm:spPr/>
    </dgm:pt>
    <dgm:pt modelId="{EDF2B4DD-6A4E-4DE7-8ECD-8BC54E570A78}" type="pres">
      <dgm:prSet presAssocID="{15C33C35-EDC1-4A80-81E6-8F9850AA5313}" presName="sibTrans" presStyleLbl="sibTrans1D1" presStyleIdx="2" presStyleCnt="6"/>
      <dgm:spPr/>
    </dgm:pt>
    <dgm:pt modelId="{7A513A60-25AB-475C-8DC7-51790DF60F2D}" type="pres">
      <dgm:prSet presAssocID="{6A692276-4FEA-43AB-A9BB-A8F5C3AF6DEB}" presName="node" presStyleLbl="node1" presStyleIdx="3" presStyleCnt="6">
        <dgm:presLayoutVars>
          <dgm:bulletEnabled val="1"/>
        </dgm:presLayoutVars>
      </dgm:prSet>
      <dgm:spPr/>
    </dgm:pt>
    <dgm:pt modelId="{C0DBDB10-8BDF-48A2-8E99-DC65281E04A7}" type="pres">
      <dgm:prSet presAssocID="{6A692276-4FEA-43AB-A9BB-A8F5C3AF6DEB}" presName="spNode" presStyleCnt="0"/>
      <dgm:spPr/>
    </dgm:pt>
    <dgm:pt modelId="{C79C8F56-4CFB-474B-8434-5FD5CD7112CE}" type="pres">
      <dgm:prSet presAssocID="{6ADE8A44-ACB7-4659-AB8D-67AEA2B69D4D}" presName="sibTrans" presStyleLbl="sibTrans1D1" presStyleIdx="3" presStyleCnt="6"/>
      <dgm:spPr/>
    </dgm:pt>
    <dgm:pt modelId="{6FE017AE-2243-4425-AE3F-F8A308345C83}" type="pres">
      <dgm:prSet presAssocID="{C8E7BE4C-26F7-4C03-83C4-17DB10AD0D9D}" presName="node" presStyleLbl="node1" presStyleIdx="4" presStyleCnt="6" custRadScaleRad="100604" custRadScaleInc="-40333">
        <dgm:presLayoutVars>
          <dgm:bulletEnabled val="1"/>
        </dgm:presLayoutVars>
      </dgm:prSet>
      <dgm:spPr/>
    </dgm:pt>
    <dgm:pt modelId="{417EC69C-ECA7-446F-B878-3AADF7B1A9E8}" type="pres">
      <dgm:prSet presAssocID="{C8E7BE4C-26F7-4C03-83C4-17DB10AD0D9D}" presName="spNode" presStyleCnt="0"/>
      <dgm:spPr/>
    </dgm:pt>
    <dgm:pt modelId="{330186DF-C618-4F8E-BF75-FC2F86AE1073}" type="pres">
      <dgm:prSet presAssocID="{C1E128FC-4403-42B0-8BFA-28118953D512}" presName="sibTrans" presStyleLbl="sibTrans1D1" presStyleIdx="4" presStyleCnt="6"/>
      <dgm:spPr/>
    </dgm:pt>
    <dgm:pt modelId="{A7BB6F64-DD3A-4C08-BE0A-094540BCE1D3}" type="pres">
      <dgm:prSet presAssocID="{FB5DBD31-0997-4DF7-9DB4-B050946DC5C0}" presName="node" presStyleLbl="node1" presStyleIdx="5" presStyleCnt="6" custRadScaleRad="94094" custRadScaleInc="-36901">
        <dgm:presLayoutVars>
          <dgm:bulletEnabled val="1"/>
        </dgm:presLayoutVars>
      </dgm:prSet>
      <dgm:spPr/>
    </dgm:pt>
    <dgm:pt modelId="{CE5244D9-718B-4F0C-AD7D-4E49536D86B9}" type="pres">
      <dgm:prSet presAssocID="{FB5DBD31-0997-4DF7-9DB4-B050946DC5C0}" presName="spNode" presStyleCnt="0"/>
      <dgm:spPr/>
    </dgm:pt>
    <dgm:pt modelId="{F577FA37-5B45-4BD5-A9E4-5953087D6DDB}" type="pres">
      <dgm:prSet presAssocID="{07548DC1-02B2-4D5A-9411-5B6F31414029}" presName="sibTrans" presStyleLbl="sibTrans1D1" presStyleIdx="5" presStyleCnt="6"/>
      <dgm:spPr/>
    </dgm:pt>
  </dgm:ptLst>
  <dgm:cxnLst>
    <dgm:cxn modelId="{C787B415-CEF8-4A90-8060-9FA0075C3FB5}" type="presOf" srcId="{BF32A142-02D3-4BDD-A9C2-AC885F039249}" destId="{24F655CB-D2FF-4E10-8D3C-6CDC4957035A}" srcOrd="0" destOrd="0" presId="urn:microsoft.com/office/officeart/2005/8/layout/cycle5"/>
    <dgm:cxn modelId="{9307A63D-2146-456E-AA3E-2E64B0732F8E}" srcId="{A9443FF3-EFCA-4C0F-BBD0-C8E8DFDD269B}" destId="{BF32A142-02D3-4BDD-A9C2-AC885F039249}" srcOrd="2" destOrd="0" parTransId="{1453534E-BCD9-450C-A0D4-EA481D593472}" sibTransId="{15C33C35-EDC1-4A80-81E6-8F9850AA5313}"/>
    <dgm:cxn modelId="{52533061-C3DE-43D1-B5C2-173A70485458}" srcId="{A9443FF3-EFCA-4C0F-BBD0-C8E8DFDD269B}" destId="{766C71F6-2687-4996-B489-D98E362A9528}" srcOrd="0" destOrd="0" parTransId="{7EB29E39-2A36-45BC-A5AD-4666A2ACD717}" sibTransId="{69F1FA1D-5DD5-4734-AA0B-24DC5C9D61B2}"/>
    <dgm:cxn modelId="{DFEFB644-0B75-4D19-B862-FCB36F95D414}" type="presOf" srcId="{C1E128FC-4403-42B0-8BFA-28118953D512}" destId="{330186DF-C618-4F8E-BF75-FC2F86AE1073}" srcOrd="0" destOrd="0" presId="urn:microsoft.com/office/officeart/2005/8/layout/cycle5"/>
    <dgm:cxn modelId="{3396A348-BBC7-41D1-B115-E406212396DD}" srcId="{A9443FF3-EFCA-4C0F-BBD0-C8E8DFDD269B}" destId="{6A692276-4FEA-43AB-A9BB-A8F5C3AF6DEB}" srcOrd="3" destOrd="0" parTransId="{A75FF6C0-4A67-4165-AA44-723E76A80F7C}" sibTransId="{6ADE8A44-ACB7-4659-AB8D-67AEA2B69D4D}"/>
    <dgm:cxn modelId="{3CECCC4B-2246-4609-8A69-D03F6D7CB144}" type="presOf" srcId="{CB4B0378-F30D-4581-B7B7-E2FAD687B5DA}" destId="{0CC619B9-F8CE-4940-85D7-02011EE028ED}" srcOrd="0" destOrd="0" presId="urn:microsoft.com/office/officeart/2005/8/layout/cycle5"/>
    <dgm:cxn modelId="{FFF24A50-3625-4F38-A57D-553814ABB1D5}" srcId="{A9443FF3-EFCA-4C0F-BBD0-C8E8DFDD269B}" destId="{C8E7BE4C-26F7-4C03-83C4-17DB10AD0D9D}" srcOrd="4" destOrd="0" parTransId="{C950AC6A-27F9-4289-B18D-982DF9FEC1E3}" sibTransId="{C1E128FC-4403-42B0-8BFA-28118953D512}"/>
    <dgm:cxn modelId="{1028D674-D1F6-4756-9B9C-4E749E92EBAF}" type="presOf" srcId="{C8E7BE4C-26F7-4C03-83C4-17DB10AD0D9D}" destId="{6FE017AE-2243-4425-AE3F-F8A308345C83}" srcOrd="0" destOrd="0" presId="urn:microsoft.com/office/officeart/2005/8/layout/cycle5"/>
    <dgm:cxn modelId="{62865158-8714-41C7-A6D2-0B35BB3393C1}" srcId="{A9443FF3-EFCA-4C0F-BBD0-C8E8DFDD269B}" destId="{CB4B0378-F30D-4581-B7B7-E2FAD687B5DA}" srcOrd="1" destOrd="0" parTransId="{54A3E8BB-766B-48A9-ADEB-6A70DFEBBC7D}" sibTransId="{88AD8D96-854A-4F12-8087-0B4FB84FA2C6}"/>
    <dgm:cxn modelId="{DB3B7558-B4A3-44D5-A76A-067EA58CF84B}" type="presOf" srcId="{07548DC1-02B2-4D5A-9411-5B6F31414029}" destId="{F577FA37-5B45-4BD5-A9E4-5953087D6DDB}" srcOrd="0" destOrd="0" presId="urn:microsoft.com/office/officeart/2005/8/layout/cycle5"/>
    <dgm:cxn modelId="{F01D9A90-DDE2-44E2-BC4B-3D0BF62318F8}" type="presOf" srcId="{69F1FA1D-5DD5-4734-AA0B-24DC5C9D61B2}" destId="{A4B65EF0-2798-42EC-B6C1-F5CBD5F0E332}" srcOrd="0" destOrd="0" presId="urn:microsoft.com/office/officeart/2005/8/layout/cycle5"/>
    <dgm:cxn modelId="{875B4799-1F91-414D-8453-B9C930F23E3B}" srcId="{A9443FF3-EFCA-4C0F-BBD0-C8E8DFDD269B}" destId="{FB5DBD31-0997-4DF7-9DB4-B050946DC5C0}" srcOrd="5" destOrd="0" parTransId="{32705D2A-7433-4B9C-9500-C34A867A4A5E}" sibTransId="{07548DC1-02B2-4D5A-9411-5B6F31414029}"/>
    <dgm:cxn modelId="{38D9EEA6-89DE-4A9A-B0DC-DC9EBF93FED7}" type="presOf" srcId="{766C71F6-2687-4996-B489-D98E362A9528}" destId="{803CB83C-04B0-4CBE-AA45-06D2696AB452}" srcOrd="0" destOrd="0" presId="urn:microsoft.com/office/officeart/2005/8/layout/cycle5"/>
    <dgm:cxn modelId="{F960B3AA-9F3B-4067-ACC6-C486D0FFF526}" type="presOf" srcId="{A9443FF3-EFCA-4C0F-BBD0-C8E8DFDD269B}" destId="{1F6373C2-0D50-446B-9F90-6AAF5D3CBE27}" srcOrd="0" destOrd="0" presId="urn:microsoft.com/office/officeart/2005/8/layout/cycle5"/>
    <dgm:cxn modelId="{4577FEB2-632B-4351-9AE3-867E08C4757A}" type="presOf" srcId="{6A692276-4FEA-43AB-A9BB-A8F5C3AF6DEB}" destId="{7A513A60-25AB-475C-8DC7-51790DF60F2D}" srcOrd="0" destOrd="0" presId="urn:microsoft.com/office/officeart/2005/8/layout/cycle5"/>
    <dgm:cxn modelId="{5CD830DC-2822-4BBA-AF38-77AAFB2A1BC9}" type="presOf" srcId="{6ADE8A44-ACB7-4659-AB8D-67AEA2B69D4D}" destId="{C79C8F56-4CFB-474B-8434-5FD5CD7112CE}" srcOrd="0" destOrd="0" presId="urn:microsoft.com/office/officeart/2005/8/layout/cycle5"/>
    <dgm:cxn modelId="{0BC459E0-4F3B-4C0D-B4B7-7EEC22E9D813}" type="presOf" srcId="{88AD8D96-854A-4F12-8087-0B4FB84FA2C6}" destId="{5FE95E46-C93A-434E-9C61-6F5E0B201292}" srcOrd="0" destOrd="0" presId="urn:microsoft.com/office/officeart/2005/8/layout/cycle5"/>
    <dgm:cxn modelId="{DA2185E1-2C68-4243-B2AC-676714054706}" type="presOf" srcId="{FB5DBD31-0997-4DF7-9DB4-B050946DC5C0}" destId="{A7BB6F64-DD3A-4C08-BE0A-094540BCE1D3}" srcOrd="0" destOrd="0" presId="urn:microsoft.com/office/officeart/2005/8/layout/cycle5"/>
    <dgm:cxn modelId="{69ACB6F8-2F30-4F16-B579-982A5877CA33}" type="presOf" srcId="{15C33C35-EDC1-4A80-81E6-8F9850AA5313}" destId="{EDF2B4DD-6A4E-4DE7-8ECD-8BC54E570A78}" srcOrd="0" destOrd="0" presId="urn:microsoft.com/office/officeart/2005/8/layout/cycle5"/>
    <dgm:cxn modelId="{7AD50511-E6FE-44B4-9218-DFF26B9744F7}" type="presParOf" srcId="{1F6373C2-0D50-446B-9F90-6AAF5D3CBE27}" destId="{803CB83C-04B0-4CBE-AA45-06D2696AB452}" srcOrd="0" destOrd="0" presId="urn:microsoft.com/office/officeart/2005/8/layout/cycle5"/>
    <dgm:cxn modelId="{F90C1ED0-ADD0-4062-88EF-92551B8B6079}" type="presParOf" srcId="{1F6373C2-0D50-446B-9F90-6AAF5D3CBE27}" destId="{66F27D26-52D4-45EE-A493-3CF127D1F7E2}" srcOrd="1" destOrd="0" presId="urn:microsoft.com/office/officeart/2005/8/layout/cycle5"/>
    <dgm:cxn modelId="{F144C892-3509-440A-A02C-4A2E7823B9E8}" type="presParOf" srcId="{1F6373C2-0D50-446B-9F90-6AAF5D3CBE27}" destId="{A4B65EF0-2798-42EC-B6C1-F5CBD5F0E332}" srcOrd="2" destOrd="0" presId="urn:microsoft.com/office/officeart/2005/8/layout/cycle5"/>
    <dgm:cxn modelId="{6C3AB004-F0BA-4B3B-A671-2710942D9853}" type="presParOf" srcId="{1F6373C2-0D50-446B-9F90-6AAF5D3CBE27}" destId="{0CC619B9-F8CE-4940-85D7-02011EE028ED}" srcOrd="3" destOrd="0" presId="urn:microsoft.com/office/officeart/2005/8/layout/cycle5"/>
    <dgm:cxn modelId="{22681E8A-D455-47B5-8096-8CD8A7356840}" type="presParOf" srcId="{1F6373C2-0D50-446B-9F90-6AAF5D3CBE27}" destId="{6E38854F-D176-4EDA-BEAE-1F1FF7EB9EE3}" srcOrd="4" destOrd="0" presId="urn:microsoft.com/office/officeart/2005/8/layout/cycle5"/>
    <dgm:cxn modelId="{8F6FC430-1CE7-4A4C-AD7E-EC3AE878435C}" type="presParOf" srcId="{1F6373C2-0D50-446B-9F90-6AAF5D3CBE27}" destId="{5FE95E46-C93A-434E-9C61-6F5E0B201292}" srcOrd="5" destOrd="0" presId="urn:microsoft.com/office/officeart/2005/8/layout/cycle5"/>
    <dgm:cxn modelId="{98B60C49-E533-491C-82CE-66DA14C216D6}" type="presParOf" srcId="{1F6373C2-0D50-446B-9F90-6AAF5D3CBE27}" destId="{24F655CB-D2FF-4E10-8D3C-6CDC4957035A}" srcOrd="6" destOrd="0" presId="urn:microsoft.com/office/officeart/2005/8/layout/cycle5"/>
    <dgm:cxn modelId="{37046CA4-47FA-489B-8557-5B254E720DC0}" type="presParOf" srcId="{1F6373C2-0D50-446B-9F90-6AAF5D3CBE27}" destId="{EF914558-41E6-4B53-8B41-645C9EBF0753}" srcOrd="7" destOrd="0" presId="urn:microsoft.com/office/officeart/2005/8/layout/cycle5"/>
    <dgm:cxn modelId="{EF82E0A9-EE24-404A-BB2A-26673C2DF0C9}" type="presParOf" srcId="{1F6373C2-0D50-446B-9F90-6AAF5D3CBE27}" destId="{EDF2B4DD-6A4E-4DE7-8ECD-8BC54E570A78}" srcOrd="8" destOrd="0" presId="urn:microsoft.com/office/officeart/2005/8/layout/cycle5"/>
    <dgm:cxn modelId="{EBE55594-8B00-42D5-865E-8646B55B1433}" type="presParOf" srcId="{1F6373C2-0D50-446B-9F90-6AAF5D3CBE27}" destId="{7A513A60-25AB-475C-8DC7-51790DF60F2D}" srcOrd="9" destOrd="0" presId="urn:microsoft.com/office/officeart/2005/8/layout/cycle5"/>
    <dgm:cxn modelId="{BA7C18A4-7034-41F3-8D12-0BE067FB0174}" type="presParOf" srcId="{1F6373C2-0D50-446B-9F90-6AAF5D3CBE27}" destId="{C0DBDB10-8BDF-48A2-8E99-DC65281E04A7}" srcOrd="10" destOrd="0" presId="urn:microsoft.com/office/officeart/2005/8/layout/cycle5"/>
    <dgm:cxn modelId="{D4901B6A-AED0-4D1A-8B4F-00F4B97F8736}" type="presParOf" srcId="{1F6373C2-0D50-446B-9F90-6AAF5D3CBE27}" destId="{C79C8F56-4CFB-474B-8434-5FD5CD7112CE}" srcOrd="11" destOrd="0" presId="urn:microsoft.com/office/officeart/2005/8/layout/cycle5"/>
    <dgm:cxn modelId="{4D10A583-2CFB-4356-AABD-A8D69165AB05}" type="presParOf" srcId="{1F6373C2-0D50-446B-9F90-6AAF5D3CBE27}" destId="{6FE017AE-2243-4425-AE3F-F8A308345C83}" srcOrd="12" destOrd="0" presId="urn:microsoft.com/office/officeart/2005/8/layout/cycle5"/>
    <dgm:cxn modelId="{7F43BD00-6A99-4BEC-AFCA-902462A43B45}" type="presParOf" srcId="{1F6373C2-0D50-446B-9F90-6AAF5D3CBE27}" destId="{417EC69C-ECA7-446F-B878-3AADF7B1A9E8}" srcOrd="13" destOrd="0" presId="urn:microsoft.com/office/officeart/2005/8/layout/cycle5"/>
    <dgm:cxn modelId="{1EE01BF4-F6E8-4579-B4D7-D3F78AC19FD1}" type="presParOf" srcId="{1F6373C2-0D50-446B-9F90-6AAF5D3CBE27}" destId="{330186DF-C618-4F8E-BF75-FC2F86AE1073}" srcOrd="14" destOrd="0" presId="urn:microsoft.com/office/officeart/2005/8/layout/cycle5"/>
    <dgm:cxn modelId="{95B7559D-57EA-4EF5-8FCD-D746E46A37FF}" type="presParOf" srcId="{1F6373C2-0D50-446B-9F90-6AAF5D3CBE27}" destId="{A7BB6F64-DD3A-4C08-BE0A-094540BCE1D3}" srcOrd="15" destOrd="0" presId="urn:microsoft.com/office/officeart/2005/8/layout/cycle5"/>
    <dgm:cxn modelId="{B034FACF-AEF4-438F-9A0A-DA65748257C5}" type="presParOf" srcId="{1F6373C2-0D50-446B-9F90-6AAF5D3CBE27}" destId="{CE5244D9-718B-4F0C-AD7D-4E49536D86B9}" srcOrd="16" destOrd="0" presId="urn:microsoft.com/office/officeart/2005/8/layout/cycle5"/>
    <dgm:cxn modelId="{2DF74B18-7EE8-42C7-9A6F-BF8C7C32F3FD}" type="presParOf" srcId="{1F6373C2-0D50-446B-9F90-6AAF5D3CBE27}" destId="{F577FA37-5B45-4BD5-A9E4-5953087D6DDB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81537BE-B356-41C9-A0B5-91FC87644946}" type="doc">
      <dgm:prSet loTypeId="urn:microsoft.com/office/officeart/2016/7/layout/BasicLinearProcessNumbered#1" loCatId="process" qsTypeId="urn:microsoft.com/office/officeart/2005/8/quickstyle/simple4#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07F9931F-0A89-494D-9339-99B33560FDE8}" type="pres">
      <dgm:prSet presAssocID="{281537BE-B356-41C9-A0B5-91FC87644946}" presName="Name0" presStyleCnt="0">
        <dgm:presLayoutVars>
          <dgm:animLvl val="lvl"/>
          <dgm:resizeHandles val="exact"/>
        </dgm:presLayoutVars>
      </dgm:prSet>
      <dgm:spPr/>
    </dgm:pt>
  </dgm:ptLst>
  <dgm:cxnLst>
    <dgm:cxn modelId="{43D61458-93BF-492A-9403-173002991DCC}" type="presOf" srcId="{281537BE-B356-41C9-A0B5-91FC87644946}" destId="{07F9931F-0A89-494D-9339-99B33560FDE8}" srcOrd="0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174E7-3D2F-4753-BD27-A4F4352E709F}">
      <dsp:nvSpPr>
        <dsp:cNvPr id="0" name=""/>
        <dsp:cNvSpPr/>
      </dsp:nvSpPr>
      <dsp:spPr>
        <a:xfrm>
          <a:off x="191435" y="209017"/>
          <a:ext cx="8953153" cy="1422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 dirty="0" err="1"/>
            <a:t>Envolving</a:t>
          </a:r>
          <a:r>
            <a:rPr lang="de-DE" sz="1300" b="1" kern="1200" dirty="0"/>
            <a:t> </a:t>
          </a:r>
          <a:r>
            <a:rPr lang="de-DE" sz="1300" b="1" kern="1200" dirty="0" err="1"/>
            <a:t>turbulence</a:t>
          </a:r>
          <a:endParaRPr lang="de-DE" sz="1300" b="1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sym typeface="Wingdings" pitchFamily="2" charset="2"/>
            </a:rPr>
            <a:t> </a:t>
          </a:r>
          <a:r>
            <a:rPr lang="de-DE" sz="1300" kern="1200" dirty="0" err="1">
              <a:sym typeface="Wingdings" pitchFamily="2" charset="2"/>
            </a:rPr>
            <a:t>p</a:t>
          </a:r>
          <a:r>
            <a:rPr lang="de-DE" sz="1300" kern="1200" dirty="0" err="1"/>
            <a:t>revious</a:t>
          </a:r>
          <a:r>
            <a:rPr lang="de-DE" sz="1300" kern="1200" dirty="0"/>
            <a:t> </a:t>
          </a:r>
          <a:r>
            <a:rPr lang="de-DE" sz="1300" kern="1200" dirty="0" err="1"/>
            <a:t>assumption</a:t>
          </a:r>
          <a:r>
            <a:rPr lang="de-DE" sz="1300" kern="1200" dirty="0"/>
            <a:t>: </a:t>
          </a:r>
          <a:r>
            <a:rPr lang="de-DE" sz="1300" kern="1200" dirty="0" err="1"/>
            <a:t>Taylor‘s</a:t>
          </a:r>
          <a:r>
            <a:rPr lang="de-DE" sz="1300" kern="1200" dirty="0"/>
            <a:t> </a:t>
          </a:r>
          <a:r>
            <a:rPr lang="de-DE" sz="1300" kern="1200" dirty="0" err="1"/>
            <a:t>frozen</a:t>
          </a:r>
          <a:r>
            <a:rPr lang="de-DE" sz="1300" kern="1200" dirty="0"/>
            <a:t> </a:t>
          </a:r>
          <a:r>
            <a:rPr lang="de-DE" sz="1300" kern="1200" dirty="0" err="1"/>
            <a:t>turbulence</a:t>
          </a:r>
          <a:r>
            <a:rPr lang="de-DE" sz="1300" kern="1200" dirty="0"/>
            <a:t> (wind </a:t>
          </a:r>
          <a:r>
            <a:rPr lang="de-DE" sz="1300" kern="1200" dirty="0" err="1"/>
            <a:t>remains</a:t>
          </a:r>
          <a:r>
            <a:rPr lang="de-DE" sz="1300" kern="1200" dirty="0"/>
            <a:t> </a:t>
          </a:r>
          <a:r>
            <a:rPr lang="de-DE" sz="1300" kern="1200" dirty="0" err="1"/>
            <a:t>constant</a:t>
          </a:r>
          <a:r>
            <a:rPr lang="de-DE" sz="1300" kern="1200" dirty="0"/>
            <a:t> </a:t>
          </a:r>
          <a:r>
            <a:rPr lang="de-DE" sz="1300" kern="1200" dirty="0" err="1"/>
            <a:t>during</a:t>
          </a:r>
          <a:r>
            <a:rPr lang="de-DE" sz="1300" kern="1200" dirty="0"/>
            <a:t> </a:t>
          </a:r>
          <a:r>
            <a:rPr lang="de-DE" sz="1300" kern="1200" dirty="0" err="1"/>
            <a:t>transport</a:t>
          </a:r>
          <a:r>
            <a:rPr lang="de-DE" sz="1300" kern="1200" dirty="0"/>
            <a:t>)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sym typeface="Wingdings" pitchFamily="2" charset="2"/>
            </a:rPr>
            <a:t> </a:t>
          </a:r>
          <a:r>
            <a:rPr lang="de-DE" sz="1300" kern="1200" dirty="0" err="1">
              <a:sym typeface="Wingdings" pitchFamily="2" charset="2"/>
            </a:rPr>
            <a:t>new</a:t>
          </a:r>
          <a:r>
            <a:rPr lang="de-DE" sz="1300" kern="1200" dirty="0">
              <a:sym typeface="Wingdings" pitchFamily="2" charset="2"/>
            </a:rPr>
            <a:t>: </a:t>
          </a:r>
          <a:r>
            <a:rPr lang="de-DE" sz="1300" kern="1200" dirty="0" err="1"/>
            <a:t>integration</a:t>
          </a:r>
          <a:r>
            <a:rPr lang="de-DE" sz="1300" kern="1200" dirty="0"/>
            <a:t> </a:t>
          </a:r>
          <a:r>
            <a:rPr lang="de-DE" sz="1300" kern="1200" dirty="0" err="1"/>
            <a:t>of</a:t>
          </a:r>
          <a:r>
            <a:rPr lang="de-DE" sz="1300" kern="1200" dirty="0"/>
            <a:t> </a:t>
          </a:r>
          <a:r>
            <a:rPr lang="de-DE" sz="1300" kern="1200" dirty="0" err="1"/>
            <a:t>evoTurb</a:t>
          </a:r>
          <a:r>
            <a:rPr lang="de-DE" sz="1300" kern="1200" dirty="0"/>
            <a:t> (</a:t>
          </a:r>
          <a:r>
            <a:rPr lang="de-DE" sz="1300" kern="1200" dirty="0" err="1"/>
            <a:t>stochastic</a:t>
          </a:r>
          <a:r>
            <a:rPr lang="de-DE" sz="1300" kern="1200" dirty="0"/>
            <a:t> wind </a:t>
          </a:r>
          <a:r>
            <a:rPr lang="de-DE" sz="1300" kern="1200" dirty="0" err="1"/>
            <a:t>field</a:t>
          </a:r>
          <a:r>
            <a:rPr lang="de-DE" sz="1300" kern="1200" dirty="0"/>
            <a:t>)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sym typeface="Wingdings" pitchFamily="2" charset="2"/>
            </a:rPr>
            <a:t> wind </a:t>
          </a:r>
          <a:r>
            <a:rPr lang="de-DE" sz="1300" kern="1200" dirty="0" err="1">
              <a:sym typeface="Wingdings" pitchFamily="2" charset="2"/>
            </a:rPr>
            <a:t>development</a:t>
          </a:r>
          <a:r>
            <a:rPr lang="de-DE" sz="1300" kern="1200" dirty="0">
              <a:sym typeface="Wingdings" pitchFamily="2" charset="2"/>
            </a:rPr>
            <a:t> </a:t>
          </a:r>
          <a:r>
            <a:rPr lang="de-DE" sz="1300" kern="1200" dirty="0" err="1">
              <a:sym typeface="Wingdings" pitchFamily="2" charset="2"/>
            </a:rPr>
            <a:t>reduces</a:t>
          </a:r>
          <a:r>
            <a:rPr lang="de-DE" sz="1300" kern="1200" dirty="0">
              <a:sym typeface="Wingdings" pitchFamily="2" charset="2"/>
            </a:rPr>
            <a:t> </a:t>
          </a:r>
          <a:r>
            <a:rPr lang="de-DE" sz="1300" kern="1200" dirty="0" err="1">
              <a:sym typeface="Wingdings" pitchFamily="2" charset="2"/>
            </a:rPr>
            <a:t>correlation</a:t>
          </a:r>
          <a:r>
            <a:rPr lang="de-DE" sz="1300" kern="1200" dirty="0">
              <a:sym typeface="Wingdings" pitchFamily="2" charset="2"/>
            </a:rPr>
            <a:t> </a:t>
          </a:r>
          <a:r>
            <a:rPr lang="de-DE" sz="1300" kern="1200" dirty="0" err="1">
              <a:sym typeface="Wingdings" pitchFamily="2" charset="2"/>
            </a:rPr>
            <a:t>between</a:t>
          </a:r>
          <a:r>
            <a:rPr lang="de-DE" sz="1300" kern="1200" dirty="0">
              <a:sym typeface="Wingdings" pitchFamily="2" charset="2"/>
            </a:rPr>
            <a:t> </a:t>
          </a:r>
          <a:r>
            <a:rPr lang="de-DE" sz="1300" kern="1200" dirty="0" err="1">
              <a:sym typeface="Wingdings" pitchFamily="2" charset="2"/>
            </a:rPr>
            <a:t>measured</a:t>
          </a:r>
          <a:r>
            <a:rPr lang="de-DE" sz="1300" kern="1200" dirty="0">
              <a:sym typeface="Wingdings" pitchFamily="2" charset="2"/>
            </a:rPr>
            <a:t> </a:t>
          </a:r>
          <a:r>
            <a:rPr lang="de-DE" sz="1300" kern="1200" dirty="0" err="1">
              <a:sym typeface="Wingdings" pitchFamily="2" charset="2"/>
            </a:rPr>
            <a:t>and</a:t>
          </a:r>
          <a:r>
            <a:rPr lang="de-DE" sz="1300" kern="1200" dirty="0">
              <a:sym typeface="Wingdings" pitchFamily="2" charset="2"/>
            </a:rPr>
            <a:t> </a:t>
          </a:r>
          <a:r>
            <a:rPr lang="de-DE" sz="1300" kern="1200" dirty="0" err="1">
              <a:sym typeface="Wingdings" pitchFamily="2" charset="2"/>
            </a:rPr>
            <a:t>actual</a:t>
          </a:r>
          <a:r>
            <a:rPr lang="de-DE" sz="1300" kern="1200" dirty="0">
              <a:sym typeface="Wingdings" pitchFamily="2" charset="2"/>
            </a:rPr>
            <a:t> wind </a:t>
          </a:r>
          <a:r>
            <a:rPr lang="de-DE" sz="1300" kern="1200" dirty="0" err="1">
              <a:sym typeface="Wingdings" pitchFamily="2" charset="2"/>
            </a:rPr>
            <a:t>speed</a:t>
          </a:r>
          <a:endParaRPr lang="de-DE" sz="1300" kern="1200" dirty="0">
            <a:sym typeface="Wingdings" pitchFamily="2" charset="2"/>
          </a:endParaRP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sym typeface="Wingdings" pitchFamily="2" charset="2"/>
            </a:rPr>
            <a:t> </a:t>
          </a:r>
          <a:r>
            <a:rPr lang="de-DE" sz="1300" kern="1200" dirty="0" err="1">
              <a:sym typeface="Wingdings" pitchFamily="2" charset="2"/>
            </a:rPr>
            <a:t>r</a:t>
          </a:r>
          <a:r>
            <a:rPr lang="de-DE" sz="1300" kern="1200" dirty="0" err="1"/>
            <a:t>ealistic</a:t>
          </a:r>
          <a:r>
            <a:rPr lang="de-DE" sz="1300" kern="1200" dirty="0"/>
            <a:t> </a:t>
          </a:r>
          <a:r>
            <a:rPr lang="de-DE" sz="1300" kern="1200" dirty="0" err="1"/>
            <a:t>prediction</a:t>
          </a:r>
          <a:r>
            <a:rPr lang="de-DE" sz="1300" kern="1200" dirty="0"/>
            <a:t> </a:t>
          </a:r>
          <a:r>
            <a:rPr lang="de-DE" sz="1300" kern="1200" dirty="0" err="1"/>
            <a:t>of</a:t>
          </a:r>
          <a:r>
            <a:rPr lang="de-DE" sz="1300" kern="1200" dirty="0"/>
            <a:t> </a:t>
          </a:r>
          <a:r>
            <a:rPr lang="de-DE" sz="1300" kern="1200" dirty="0" err="1"/>
            <a:t>Lidar</a:t>
          </a:r>
          <a:r>
            <a:rPr lang="de-DE" sz="1300" kern="1200" dirty="0"/>
            <a:t> </a:t>
          </a:r>
          <a:r>
            <a:rPr lang="de-DE" sz="1300" kern="1200" dirty="0" err="1"/>
            <a:t>data</a:t>
          </a:r>
          <a:endParaRPr lang="en-US" sz="1300" kern="1200" dirty="0"/>
        </a:p>
      </dsp:txBody>
      <dsp:txXfrm>
        <a:off x="260852" y="278434"/>
        <a:ext cx="8814319" cy="1283185"/>
      </dsp:txXfrm>
    </dsp:sp>
    <dsp:sp modelId="{78EF3037-D12C-4D86-8186-95BC34FE95F6}">
      <dsp:nvSpPr>
        <dsp:cNvPr id="0" name=""/>
        <dsp:cNvSpPr/>
      </dsp:nvSpPr>
      <dsp:spPr>
        <a:xfrm>
          <a:off x="181398" y="1679997"/>
          <a:ext cx="8973226" cy="15351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Blade </a:t>
          </a:r>
          <a:r>
            <a:rPr lang="de-DE" sz="1300" kern="1200" dirty="0" err="1"/>
            <a:t>blockage</a:t>
          </a:r>
          <a:r>
            <a:rPr lang="de-DE" sz="1300" kern="1200" dirty="0"/>
            <a:t> </a:t>
          </a:r>
          <a:r>
            <a:rPr lang="de-DE" sz="1300" kern="1200" dirty="0" err="1"/>
            <a:t>effect</a:t>
          </a:r>
          <a:r>
            <a:rPr lang="de-DE" sz="1300" kern="1200" dirty="0"/>
            <a:t> = </a:t>
          </a:r>
          <a:r>
            <a:rPr lang="de-DE" sz="1300" kern="1200" dirty="0" err="1"/>
            <a:t>Lidar</a:t>
          </a:r>
          <a:r>
            <a:rPr lang="de-DE" sz="1300" kern="1200" dirty="0"/>
            <a:t> </a:t>
          </a:r>
          <a:r>
            <a:rPr lang="de-DE" sz="1300" kern="1200" dirty="0" err="1"/>
            <a:t>beams</a:t>
          </a:r>
          <a:r>
            <a:rPr lang="de-DE" sz="1300" kern="1200" dirty="0"/>
            <a:t> </a:t>
          </a:r>
          <a:r>
            <a:rPr lang="de-DE" sz="1300" kern="1200" dirty="0" err="1"/>
            <a:t>can</a:t>
          </a:r>
          <a:r>
            <a:rPr lang="de-DE" sz="1300" kern="1200" dirty="0"/>
            <a:t> </a:t>
          </a:r>
          <a:r>
            <a:rPr lang="de-DE" sz="1300" kern="1200" dirty="0" err="1"/>
            <a:t>be</a:t>
          </a:r>
          <a:r>
            <a:rPr lang="de-DE" sz="1300" kern="1200" dirty="0"/>
            <a:t> </a:t>
          </a:r>
          <a:r>
            <a:rPr lang="de-DE" sz="1300" kern="1200" dirty="0" err="1"/>
            <a:t>blocked</a:t>
          </a:r>
          <a:r>
            <a:rPr lang="de-DE" sz="1300" kern="1200" dirty="0"/>
            <a:t> </a:t>
          </a:r>
          <a:r>
            <a:rPr lang="de-DE" sz="1300" kern="1200" dirty="0" err="1"/>
            <a:t>by</a:t>
          </a:r>
          <a:r>
            <a:rPr lang="de-DE" sz="1300" kern="1200" dirty="0"/>
            <a:t> </a:t>
          </a:r>
          <a:r>
            <a:rPr lang="de-DE" sz="1300" kern="1200" dirty="0" err="1"/>
            <a:t>rotor</a:t>
          </a:r>
          <a:r>
            <a:rPr lang="de-DE" sz="1300" kern="1200" dirty="0"/>
            <a:t> blades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sym typeface="Wingdings" pitchFamily="2" charset="2"/>
            </a:rPr>
            <a:t> </a:t>
          </a:r>
          <a:r>
            <a:rPr lang="de-DE" sz="1300" kern="1200" dirty="0" err="1">
              <a:sym typeface="Wingdings" pitchFamily="2" charset="2"/>
            </a:rPr>
            <a:t>a</a:t>
          </a:r>
          <a:r>
            <a:rPr lang="de-DE" sz="1300" kern="1200" dirty="0" err="1"/>
            <a:t>lgorithm</a:t>
          </a:r>
          <a:r>
            <a:rPr lang="de-DE" sz="1300" kern="1200" dirty="0"/>
            <a:t> </a:t>
          </a:r>
          <a:r>
            <a:rPr lang="de-DE" sz="1300" kern="1200" dirty="0" err="1"/>
            <a:t>detects</a:t>
          </a:r>
          <a:r>
            <a:rPr lang="de-DE" sz="1300" kern="1200" dirty="0"/>
            <a:t> </a:t>
          </a:r>
          <a:r>
            <a:rPr lang="de-DE" sz="1300" kern="1200" dirty="0" err="1"/>
            <a:t>blockage</a:t>
          </a:r>
          <a:r>
            <a:rPr lang="de-DE" sz="1300" kern="1200" dirty="0"/>
            <a:t> </a:t>
          </a:r>
          <a:r>
            <a:rPr lang="de-DE" sz="1300" kern="1200" dirty="0" err="1"/>
            <a:t>through</a:t>
          </a:r>
          <a:r>
            <a:rPr lang="de-DE" sz="1300" kern="1200" dirty="0"/>
            <a:t> </a:t>
          </a:r>
          <a:r>
            <a:rPr lang="de-DE" sz="1300" kern="1200" dirty="0" err="1"/>
            <a:t>geometric</a:t>
          </a:r>
          <a:r>
            <a:rPr lang="de-DE" sz="1300" kern="1200" dirty="0"/>
            <a:t> </a:t>
          </a:r>
          <a:r>
            <a:rPr lang="de-DE" sz="1300" kern="1200" dirty="0" err="1"/>
            <a:t>modelling</a:t>
          </a:r>
          <a:r>
            <a:rPr lang="de-DE" sz="1300" kern="1200" dirty="0"/>
            <a:t> </a:t>
          </a:r>
          <a:r>
            <a:rPr lang="de-DE" sz="1300" kern="1200" dirty="0" err="1"/>
            <a:t>of</a:t>
          </a:r>
          <a:r>
            <a:rPr lang="de-DE" sz="1300" kern="1200" dirty="0"/>
            <a:t> </a:t>
          </a:r>
          <a:r>
            <a:rPr lang="de-DE" sz="1300" kern="1200" dirty="0" err="1"/>
            <a:t>the</a:t>
          </a:r>
          <a:r>
            <a:rPr lang="de-DE" sz="1300" kern="1200" dirty="0"/>
            <a:t> </a:t>
          </a:r>
          <a:r>
            <a:rPr lang="de-DE" sz="1300" kern="1200" dirty="0" err="1"/>
            <a:t>leaves</a:t>
          </a:r>
          <a:endParaRPr lang="de-DE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sym typeface="Wingdings" pitchFamily="2" charset="2"/>
            </a:rPr>
            <a:t> </a:t>
          </a:r>
          <a:r>
            <a:rPr lang="de-DE" sz="1300" kern="1200" dirty="0" err="1">
              <a:sym typeface="Wingdings" pitchFamily="2" charset="2"/>
            </a:rPr>
            <a:t>i</a:t>
          </a:r>
          <a:r>
            <a:rPr lang="de-DE" sz="1300" kern="1200" dirty="0" err="1"/>
            <a:t>mportant</a:t>
          </a:r>
          <a:r>
            <a:rPr lang="de-DE" sz="1300" kern="1200" dirty="0"/>
            <a:t> </a:t>
          </a:r>
          <a:r>
            <a:rPr lang="de-DE" sz="1300" kern="1200" dirty="0" err="1"/>
            <a:t>for</a:t>
          </a:r>
          <a:r>
            <a:rPr lang="de-DE" sz="1300" kern="1200" dirty="0"/>
            <a:t> </a:t>
          </a:r>
          <a:r>
            <a:rPr lang="de-DE" sz="1300" kern="1200" dirty="0" err="1"/>
            <a:t>signal</a:t>
          </a:r>
          <a:r>
            <a:rPr lang="de-DE" sz="1300" kern="1200" dirty="0"/>
            <a:t> </a:t>
          </a:r>
          <a:r>
            <a:rPr lang="de-DE" sz="1300" kern="1200" dirty="0" err="1"/>
            <a:t>availability</a:t>
          </a:r>
          <a:r>
            <a:rPr lang="de-DE" sz="1300" kern="1200" dirty="0"/>
            <a:t> </a:t>
          </a:r>
          <a:r>
            <a:rPr lang="de-DE" sz="1300" kern="1200" dirty="0" err="1"/>
            <a:t>and</a:t>
          </a:r>
          <a:r>
            <a:rPr lang="de-DE" sz="1300" kern="1200" dirty="0"/>
            <a:t> </a:t>
          </a:r>
          <a:r>
            <a:rPr lang="de-DE" sz="1300" kern="1200" dirty="0" err="1"/>
            <a:t>data</a:t>
          </a:r>
          <a:r>
            <a:rPr lang="de-DE" sz="1300" kern="1200" dirty="0"/>
            <a:t> </a:t>
          </a:r>
          <a:r>
            <a:rPr lang="de-DE" sz="1300" kern="1200" dirty="0" err="1"/>
            <a:t>processing</a:t>
          </a:r>
          <a:endParaRPr lang="en-US" sz="1300" kern="1200" dirty="0"/>
        </a:p>
      </dsp:txBody>
      <dsp:txXfrm>
        <a:off x="256340" y="1754939"/>
        <a:ext cx="8823342" cy="1385305"/>
      </dsp:txXfrm>
    </dsp:sp>
    <dsp:sp modelId="{26A48CAA-4C80-4352-B8F7-0ADD51C84F45}">
      <dsp:nvSpPr>
        <dsp:cNvPr id="0" name=""/>
        <dsp:cNvSpPr/>
      </dsp:nvSpPr>
      <dsp:spPr>
        <a:xfrm>
          <a:off x="201518" y="3264147"/>
          <a:ext cx="8932987" cy="15317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1" kern="1200" dirty="0" err="1"/>
            <a:t>Adjustable</a:t>
          </a:r>
          <a:r>
            <a:rPr lang="de-DE" sz="1300" b="1" kern="1200" dirty="0"/>
            <a:t> </a:t>
          </a:r>
          <a:r>
            <a:rPr lang="de-DE" sz="1300" b="1" kern="1200" dirty="0" err="1"/>
            <a:t>data</a:t>
          </a:r>
          <a:r>
            <a:rPr lang="de-DE" sz="1300" b="1" kern="1200" dirty="0"/>
            <a:t> </a:t>
          </a:r>
          <a:r>
            <a:rPr lang="de-DE" sz="1300" b="1" kern="1200" dirty="0" err="1"/>
            <a:t>availability</a:t>
          </a:r>
          <a:r>
            <a:rPr lang="de-DE" sz="1300" kern="1200" dirty="0"/>
            <a:t> = </a:t>
          </a:r>
          <a:r>
            <a:rPr lang="de-DE" sz="1300" kern="1200" dirty="0" err="1"/>
            <a:t>Lidar</a:t>
          </a:r>
          <a:r>
            <a:rPr lang="de-DE" sz="1300" kern="1200" dirty="0"/>
            <a:t> </a:t>
          </a:r>
          <a:r>
            <a:rPr lang="de-DE" sz="1300" kern="1200" dirty="0" err="1"/>
            <a:t>data</a:t>
          </a:r>
          <a:r>
            <a:rPr lang="de-DE" sz="1300" kern="1200" dirty="0"/>
            <a:t> </a:t>
          </a:r>
          <a:r>
            <a:rPr lang="de-DE" sz="1300" kern="1200" dirty="0" err="1"/>
            <a:t>is</a:t>
          </a:r>
          <a:r>
            <a:rPr lang="de-DE" sz="1300" kern="1200" dirty="0"/>
            <a:t> </a:t>
          </a:r>
          <a:r>
            <a:rPr lang="de-DE" sz="1300" kern="1200" dirty="0" err="1"/>
            <a:t>dependent</a:t>
          </a:r>
          <a:r>
            <a:rPr lang="de-DE" sz="1300" kern="1200" dirty="0"/>
            <a:t> on CNR (</a:t>
          </a:r>
          <a:r>
            <a:rPr lang="de-DE" sz="1300" kern="1200" dirty="0" err="1"/>
            <a:t>carrier</a:t>
          </a:r>
          <a:r>
            <a:rPr lang="de-DE" sz="1300" kern="1200" dirty="0"/>
            <a:t> </a:t>
          </a:r>
          <a:r>
            <a:rPr lang="de-DE" sz="1300" kern="1200" dirty="0" err="1"/>
            <a:t>to</a:t>
          </a:r>
          <a:r>
            <a:rPr lang="de-DE" sz="1300" kern="1200" dirty="0"/>
            <a:t> </a:t>
          </a:r>
          <a:r>
            <a:rPr lang="de-DE" sz="1300" kern="1200" dirty="0" err="1"/>
            <a:t>noise</a:t>
          </a:r>
          <a:r>
            <a:rPr lang="de-DE" sz="1300" kern="1200" dirty="0"/>
            <a:t> </a:t>
          </a:r>
          <a:r>
            <a:rPr lang="de-DE" sz="1300" kern="1200" dirty="0" err="1"/>
            <a:t>ratio</a:t>
          </a:r>
          <a:r>
            <a:rPr lang="de-DE" sz="1300" kern="1200" dirty="0"/>
            <a:t>)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sym typeface="Wingdings" pitchFamily="2" charset="2"/>
            </a:rPr>
            <a:t> </a:t>
          </a:r>
          <a:r>
            <a:rPr lang="de-DE" sz="1300" kern="1200" dirty="0" err="1">
              <a:sym typeface="Wingdings" pitchFamily="2" charset="2"/>
            </a:rPr>
            <a:t>modelling</a:t>
          </a:r>
          <a:r>
            <a:rPr lang="de-DE" sz="1300" kern="1200" dirty="0">
              <a:sym typeface="Wingdings" pitchFamily="2" charset="2"/>
            </a:rPr>
            <a:t> via </a:t>
          </a:r>
          <a:r>
            <a:rPr lang="de-DE" sz="1300" kern="1200" dirty="0" err="1">
              <a:sym typeface="Wingdings" pitchFamily="2" charset="2"/>
            </a:rPr>
            <a:t>spectral</a:t>
          </a:r>
          <a:r>
            <a:rPr lang="de-DE" sz="1300" kern="1200" dirty="0">
              <a:sym typeface="Wingdings" pitchFamily="2" charset="2"/>
            </a:rPr>
            <a:t> </a:t>
          </a:r>
          <a:r>
            <a:rPr lang="de-DE" sz="1300" kern="1200" dirty="0" err="1">
              <a:sym typeface="Wingdings" pitchFamily="2" charset="2"/>
            </a:rPr>
            <a:t>analysis</a:t>
          </a:r>
          <a:r>
            <a:rPr lang="de-DE" sz="1300" kern="1200" dirty="0">
              <a:sym typeface="Wingdings" pitchFamily="2" charset="2"/>
            </a:rPr>
            <a:t>: </a:t>
          </a:r>
          <a:r>
            <a:rPr lang="de-DE" sz="1300" kern="1200" dirty="0" err="1">
              <a:sym typeface="Wingdings" pitchFamily="2" charset="2"/>
            </a:rPr>
            <a:t>realistic</a:t>
          </a:r>
          <a:r>
            <a:rPr lang="de-DE" sz="1300" kern="1200" dirty="0">
              <a:sym typeface="Wingdings" pitchFamily="2" charset="2"/>
            </a:rPr>
            <a:t> </a:t>
          </a:r>
          <a:r>
            <a:rPr lang="de-DE" sz="1300" kern="1200" dirty="0" err="1">
              <a:sym typeface="Wingdings" pitchFamily="2" charset="2"/>
            </a:rPr>
            <a:t>simulation</a:t>
          </a:r>
          <a:r>
            <a:rPr lang="de-DE" sz="1300" kern="1200" dirty="0">
              <a:sym typeface="Wingdings" pitchFamily="2" charset="2"/>
            </a:rPr>
            <a:t> </a:t>
          </a:r>
          <a:r>
            <a:rPr lang="de-DE" sz="1300" kern="1200" dirty="0" err="1">
              <a:sym typeface="Wingdings" pitchFamily="2" charset="2"/>
            </a:rPr>
            <a:t>of</a:t>
          </a:r>
          <a:r>
            <a:rPr lang="de-DE" sz="1300" kern="1200" dirty="0">
              <a:sym typeface="Wingdings" pitchFamily="2" charset="2"/>
            </a:rPr>
            <a:t> </a:t>
          </a:r>
          <a:r>
            <a:rPr lang="de-DE" sz="1300" kern="1200" dirty="0" err="1">
              <a:sym typeface="Wingdings" pitchFamily="2" charset="2"/>
            </a:rPr>
            <a:t>data</a:t>
          </a:r>
          <a:r>
            <a:rPr lang="de-DE" sz="1300" kern="1200" dirty="0">
              <a:sym typeface="Wingdings" pitchFamily="2" charset="2"/>
            </a:rPr>
            <a:t> </a:t>
          </a:r>
          <a:r>
            <a:rPr lang="de-DE" sz="1300" kern="1200" dirty="0" err="1">
              <a:sym typeface="Wingdings" pitchFamily="2" charset="2"/>
            </a:rPr>
            <a:t>gaps</a:t>
          </a:r>
          <a:endParaRPr lang="de-DE" sz="1300" kern="1200" dirty="0"/>
        </a:p>
      </dsp:txBody>
      <dsp:txXfrm>
        <a:off x="276291" y="3338920"/>
        <a:ext cx="8783441" cy="13821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174E7-3D2F-4753-BD27-A4F4352E709F}">
      <dsp:nvSpPr>
        <dsp:cNvPr id="0" name=""/>
        <dsp:cNvSpPr/>
      </dsp:nvSpPr>
      <dsp:spPr>
        <a:xfrm>
          <a:off x="191435" y="244495"/>
          <a:ext cx="8953153" cy="13904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 err="1"/>
            <a:t>Envolving</a:t>
          </a:r>
          <a:r>
            <a:rPr lang="de-DE" sz="1800" b="1" kern="1200" dirty="0"/>
            <a:t> </a:t>
          </a:r>
          <a:r>
            <a:rPr lang="de-DE" sz="1800" b="1" kern="1200" dirty="0" err="1"/>
            <a:t>turbulence</a:t>
          </a:r>
          <a:r>
            <a:rPr lang="de-DE" sz="1800" kern="1200" dirty="0"/>
            <a:t> = </a:t>
          </a:r>
          <a:r>
            <a:rPr lang="de-DE" sz="1800" kern="1200" dirty="0" err="1"/>
            <a:t>integration</a:t>
          </a:r>
          <a:r>
            <a:rPr lang="de-DE" sz="1800" kern="1200" dirty="0"/>
            <a:t> </a:t>
          </a:r>
          <a:r>
            <a:rPr lang="de-DE" sz="1800" kern="1200" dirty="0" err="1"/>
            <a:t>of</a:t>
          </a:r>
          <a:r>
            <a:rPr lang="de-DE" sz="1800" kern="1200" dirty="0"/>
            <a:t> </a:t>
          </a:r>
          <a:r>
            <a:rPr lang="de-DE" sz="1800" kern="1200" dirty="0" err="1"/>
            <a:t>evoTurb</a:t>
          </a:r>
          <a:r>
            <a:rPr lang="de-DE" sz="1800" kern="1200" dirty="0"/>
            <a:t> (</a:t>
          </a:r>
          <a:r>
            <a:rPr lang="de-DE" sz="1800" kern="1200" dirty="0" err="1"/>
            <a:t>stochastic</a:t>
          </a:r>
          <a:r>
            <a:rPr lang="de-DE" sz="1800" kern="1200" dirty="0"/>
            <a:t> wind </a:t>
          </a:r>
          <a:r>
            <a:rPr lang="de-DE" sz="1800" kern="1200" dirty="0" err="1"/>
            <a:t>field</a:t>
          </a:r>
          <a:r>
            <a:rPr lang="de-DE" sz="1800" kern="1200" dirty="0"/>
            <a:t>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ym typeface="Wingdings" pitchFamily="2" charset="2"/>
            </a:rPr>
            <a:t> wind </a:t>
          </a:r>
          <a:r>
            <a:rPr lang="de-DE" sz="1800" kern="1200" dirty="0" err="1">
              <a:sym typeface="Wingdings" pitchFamily="2" charset="2"/>
            </a:rPr>
            <a:t>development</a:t>
          </a:r>
          <a:r>
            <a:rPr lang="de-DE" sz="1800" kern="1200" dirty="0">
              <a:sym typeface="Wingdings" pitchFamily="2" charset="2"/>
            </a:rPr>
            <a:t> </a:t>
          </a:r>
          <a:r>
            <a:rPr lang="de-DE" sz="1800" kern="1200" dirty="0" err="1">
              <a:sym typeface="Wingdings" pitchFamily="2" charset="2"/>
            </a:rPr>
            <a:t>reduces</a:t>
          </a:r>
          <a:r>
            <a:rPr lang="de-DE" sz="1800" kern="1200" dirty="0">
              <a:sym typeface="Wingdings" pitchFamily="2" charset="2"/>
            </a:rPr>
            <a:t> </a:t>
          </a:r>
          <a:r>
            <a:rPr lang="de-DE" sz="1800" kern="1200" dirty="0" err="1">
              <a:sym typeface="Wingdings" pitchFamily="2" charset="2"/>
            </a:rPr>
            <a:t>correlation</a:t>
          </a:r>
          <a:r>
            <a:rPr lang="de-DE" sz="1800" kern="1200" dirty="0">
              <a:sym typeface="Wingdings" pitchFamily="2" charset="2"/>
            </a:rPr>
            <a:t> </a:t>
          </a:r>
          <a:r>
            <a:rPr lang="de-DE" sz="1800" kern="1200" dirty="0" err="1">
              <a:sym typeface="Wingdings" pitchFamily="2" charset="2"/>
            </a:rPr>
            <a:t>between</a:t>
          </a:r>
          <a:r>
            <a:rPr lang="de-DE" sz="1800" kern="1200" dirty="0">
              <a:sym typeface="Wingdings" pitchFamily="2" charset="2"/>
            </a:rPr>
            <a:t> </a:t>
          </a:r>
          <a:r>
            <a:rPr lang="de-DE" sz="1800" kern="1200" dirty="0" err="1">
              <a:sym typeface="Wingdings" pitchFamily="2" charset="2"/>
            </a:rPr>
            <a:t>measured</a:t>
          </a:r>
          <a:r>
            <a:rPr lang="de-DE" sz="1800" kern="1200" dirty="0">
              <a:sym typeface="Wingdings" pitchFamily="2" charset="2"/>
            </a:rPr>
            <a:t> </a:t>
          </a:r>
          <a:r>
            <a:rPr lang="de-DE" sz="1800" kern="1200" dirty="0" err="1">
              <a:sym typeface="Wingdings" pitchFamily="2" charset="2"/>
            </a:rPr>
            <a:t>and</a:t>
          </a:r>
          <a:r>
            <a:rPr lang="de-DE" sz="1800" kern="1200" dirty="0">
              <a:sym typeface="Wingdings" pitchFamily="2" charset="2"/>
            </a:rPr>
            <a:t> </a:t>
          </a:r>
          <a:r>
            <a:rPr lang="de-DE" sz="1800" kern="1200" dirty="0" err="1">
              <a:sym typeface="Wingdings" pitchFamily="2" charset="2"/>
            </a:rPr>
            <a:t>actual</a:t>
          </a:r>
          <a:r>
            <a:rPr lang="de-DE" sz="1800" kern="1200" dirty="0">
              <a:sym typeface="Wingdings" pitchFamily="2" charset="2"/>
            </a:rPr>
            <a:t> wind </a:t>
          </a:r>
          <a:r>
            <a:rPr lang="de-DE" sz="1800" kern="1200" dirty="0" err="1">
              <a:sym typeface="Wingdings" pitchFamily="2" charset="2"/>
            </a:rPr>
            <a:t>speed</a:t>
          </a:r>
          <a:endParaRPr lang="de-DE" sz="1800" kern="1200" dirty="0">
            <a:sym typeface="Wingdings" pitchFamily="2" charset="2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ym typeface="Wingdings" pitchFamily="2" charset="2"/>
            </a:rPr>
            <a:t> </a:t>
          </a:r>
          <a:r>
            <a:rPr lang="de-DE" sz="1800" kern="1200" dirty="0" err="1">
              <a:sym typeface="Wingdings" pitchFamily="2" charset="2"/>
            </a:rPr>
            <a:t>r</a:t>
          </a:r>
          <a:r>
            <a:rPr lang="de-DE" sz="1800" kern="1200" dirty="0" err="1"/>
            <a:t>ealistic</a:t>
          </a:r>
          <a:r>
            <a:rPr lang="de-DE" sz="1800" kern="1200" dirty="0"/>
            <a:t> </a:t>
          </a:r>
          <a:r>
            <a:rPr lang="de-DE" sz="1800" kern="1200" dirty="0" err="1"/>
            <a:t>prediction</a:t>
          </a:r>
          <a:r>
            <a:rPr lang="de-DE" sz="1800" kern="1200" dirty="0"/>
            <a:t> </a:t>
          </a:r>
          <a:r>
            <a:rPr lang="de-DE" sz="1800" kern="1200" dirty="0" err="1"/>
            <a:t>of</a:t>
          </a:r>
          <a:r>
            <a:rPr lang="de-DE" sz="1800" kern="1200" dirty="0"/>
            <a:t> </a:t>
          </a:r>
          <a:r>
            <a:rPr lang="de-DE" sz="1800" kern="1200" dirty="0" err="1"/>
            <a:t>Lidar</a:t>
          </a:r>
          <a:r>
            <a:rPr lang="de-DE" sz="1800" kern="1200" dirty="0"/>
            <a:t> </a:t>
          </a:r>
          <a:r>
            <a:rPr lang="de-DE" sz="1800" kern="1200" dirty="0" err="1"/>
            <a:t>data</a:t>
          </a:r>
          <a:endParaRPr lang="en-US" sz="1800" kern="1200" dirty="0"/>
        </a:p>
      </dsp:txBody>
      <dsp:txXfrm>
        <a:off x="259310" y="312370"/>
        <a:ext cx="8817403" cy="1254669"/>
      </dsp:txXfrm>
    </dsp:sp>
    <dsp:sp modelId="{78EF3037-D12C-4D86-8186-95BC34FE95F6}">
      <dsp:nvSpPr>
        <dsp:cNvPr id="0" name=""/>
        <dsp:cNvSpPr/>
      </dsp:nvSpPr>
      <dsp:spPr>
        <a:xfrm>
          <a:off x="181398" y="1698274"/>
          <a:ext cx="8973226" cy="15010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Blade </a:t>
          </a:r>
          <a:r>
            <a:rPr lang="de-DE" sz="1800" kern="1200" dirty="0" err="1"/>
            <a:t>blockage</a:t>
          </a:r>
          <a:r>
            <a:rPr lang="de-DE" sz="1800" kern="1200" dirty="0"/>
            <a:t> </a:t>
          </a:r>
          <a:r>
            <a:rPr lang="de-DE" sz="1800" kern="1200" dirty="0" err="1"/>
            <a:t>effect</a:t>
          </a:r>
          <a:r>
            <a:rPr lang="de-DE" sz="1800" kern="1200" dirty="0"/>
            <a:t> = </a:t>
          </a:r>
          <a:r>
            <a:rPr lang="de-DE" sz="1800" kern="1200" dirty="0" err="1"/>
            <a:t>Lidar</a:t>
          </a:r>
          <a:r>
            <a:rPr lang="de-DE" sz="1800" kern="1200" dirty="0"/>
            <a:t> </a:t>
          </a:r>
          <a:r>
            <a:rPr lang="de-DE" sz="1800" kern="1200" dirty="0" err="1"/>
            <a:t>beams</a:t>
          </a:r>
          <a:r>
            <a:rPr lang="de-DE" sz="1800" kern="1200" dirty="0"/>
            <a:t> </a:t>
          </a:r>
          <a:r>
            <a:rPr lang="de-DE" sz="1800" kern="1200" dirty="0" err="1"/>
            <a:t>can</a:t>
          </a:r>
          <a:r>
            <a:rPr lang="de-DE" sz="1800" kern="1200" dirty="0"/>
            <a:t> </a:t>
          </a:r>
          <a:r>
            <a:rPr lang="de-DE" sz="1800" kern="1200" dirty="0" err="1"/>
            <a:t>be</a:t>
          </a:r>
          <a:r>
            <a:rPr lang="de-DE" sz="1800" kern="1200" dirty="0"/>
            <a:t> </a:t>
          </a:r>
          <a:r>
            <a:rPr lang="de-DE" sz="1800" kern="1200" dirty="0" err="1"/>
            <a:t>blocked</a:t>
          </a:r>
          <a:r>
            <a:rPr lang="de-DE" sz="1800" kern="1200" dirty="0"/>
            <a:t> </a:t>
          </a:r>
          <a:r>
            <a:rPr lang="de-DE" sz="1800" kern="1200" dirty="0" err="1"/>
            <a:t>by</a:t>
          </a:r>
          <a:r>
            <a:rPr lang="de-DE" sz="1800" kern="1200" dirty="0"/>
            <a:t> </a:t>
          </a:r>
          <a:r>
            <a:rPr lang="de-DE" sz="1800" kern="1200" dirty="0" err="1"/>
            <a:t>rotor</a:t>
          </a:r>
          <a:r>
            <a:rPr lang="de-DE" sz="1800" kern="1200" dirty="0"/>
            <a:t> blades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ym typeface="Wingdings" pitchFamily="2" charset="2"/>
            </a:rPr>
            <a:t> </a:t>
          </a:r>
          <a:r>
            <a:rPr lang="de-DE" sz="1800" kern="1200" dirty="0" err="1">
              <a:sym typeface="Wingdings" pitchFamily="2" charset="2"/>
            </a:rPr>
            <a:t>a</a:t>
          </a:r>
          <a:r>
            <a:rPr lang="de-DE" sz="1800" kern="1200" dirty="0" err="1"/>
            <a:t>lgorithm</a:t>
          </a:r>
          <a:r>
            <a:rPr lang="de-DE" sz="1800" kern="1200" dirty="0"/>
            <a:t> </a:t>
          </a:r>
          <a:r>
            <a:rPr lang="de-DE" sz="1800" kern="1200" dirty="0" err="1"/>
            <a:t>detects</a:t>
          </a:r>
          <a:r>
            <a:rPr lang="de-DE" sz="1800" kern="1200" dirty="0"/>
            <a:t> </a:t>
          </a:r>
          <a:r>
            <a:rPr lang="de-DE" sz="1800" kern="1200" dirty="0" err="1"/>
            <a:t>blockage</a:t>
          </a:r>
          <a:r>
            <a:rPr lang="de-DE" sz="1800" kern="1200" dirty="0"/>
            <a:t> </a:t>
          </a:r>
          <a:r>
            <a:rPr lang="de-DE" sz="1800" kern="1200" dirty="0" err="1"/>
            <a:t>through</a:t>
          </a:r>
          <a:r>
            <a:rPr lang="de-DE" sz="1800" kern="1200" dirty="0"/>
            <a:t> </a:t>
          </a:r>
          <a:r>
            <a:rPr lang="de-DE" sz="1800" kern="1200" dirty="0" err="1"/>
            <a:t>geometric</a:t>
          </a:r>
          <a:r>
            <a:rPr lang="de-DE" sz="1800" kern="1200" dirty="0"/>
            <a:t> </a:t>
          </a:r>
          <a:r>
            <a:rPr lang="de-DE" sz="1800" kern="1200" dirty="0" err="1"/>
            <a:t>modelling</a:t>
          </a:r>
          <a:r>
            <a:rPr lang="de-DE" sz="1800" kern="1200" dirty="0"/>
            <a:t> </a:t>
          </a:r>
          <a:r>
            <a:rPr lang="de-DE" sz="1800" kern="1200" dirty="0" err="1"/>
            <a:t>of</a:t>
          </a:r>
          <a:r>
            <a:rPr lang="de-DE" sz="1800" kern="1200" dirty="0"/>
            <a:t> </a:t>
          </a:r>
          <a:r>
            <a:rPr lang="de-DE" sz="1800" kern="1200" dirty="0" err="1"/>
            <a:t>the</a:t>
          </a:r>
          <a:r>
            <a:rPr lang="de-DE" sz="1800" kern="1200" dirty="0"/>
            <a:t> </a:t>
          </a:r>
          <a:r>
            <a:rPr lang="de-DE" sz="1800" kern="1200" dirty="0" err="1"/>
            <a:t>leaves</a:t>
          </a:r>
          <a:endParaRPr lang="de-DE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ym typeface="Wingdings" pitchFamily="2" charset="2"/>
            </a:rPr>
            <a:t> </a:t>
          </a:r>
          <a:r>
            <a:rPr lang="de-DE" sz="1800" kern="1200" dirty="0" err="1">
              <a:sym typeface="Wingdings" pitchFamily="2" charset="2"/>
            </a:rPr>
            <a:t>i</a:t>
          </a:r>
          <a:r>
            <a:rPr lang="de-DE" sz="1800" kern="1200" dirty="0" err="1"/>
            <a:t>mportant</a:t>
          </a:r>
          <a:r>
            <a:rPr lang="de-DE" sz="1800" kern="1200" dirty="0"/>
            <a:t> </a:t>
          </a:r>
          <a:r>
            <a:rPr lang="de-DE" sz="1800" kern="1200" dirty="0" err="1"/>
            <a:t>for</a:t>
          </a:r>
          <a:r>
            <a:rPr lang="de-DE" sz="1800" kern="1200" dirty="0"/>
            <a:t> </a:t>
          </a:r>
          <a:r>
            <a:rPr lang="de-DE" sz="1800" kern="1200" dirty="0" err="1"/>
            <a:t>signal</a:t>
          </a:r>
          <a:r>
            <a:rPr lang="de-DE" sz="1800" kern="1200" dirty="0"/>
            <a:t> </a:t>
          </a:r>
          <a:r>
            <a:rPr lang="de-DE" sz="1800" kern="1200" dirty="0" err="1"/>
            <a:t>availability</a:t>
          </a:r>
          <a:r>
            <a:rPr lang="de-DE" sz="1800" kern="1200" dirty="0"/>
            <a:t> </a:t>
          </a:r>
          <a:r>
            <a:rPr lang="de-DE" sz="1800" kern="1200" dirty="0" err="1"/>
            <a:t>and</a:t>
          </a:r>
          <a:r>
            <a:rPr lang="de-DE" sz="1800" kern="1200" dirty="0"/>
            <a:t> </a:t>
          </a:r>
          <a:r>
            <a:rPr lang="de-DE" sz="1800" kern="1200" dirty="0" err="1"/>
            <a:t>data</a:t>
          </a:r>
          <a:r>
            <a:rPr lang="de-DE" sz="1800" kern="1200" dirty="0"/>
            <a:t> </a:t>
          </a:r>
          <a:r>
            <a:rPr lang="de-DE" sz="1800" kern="1200" dirty="0" err="1"/>
            <a:t>processing</a:t>
          </a:r>
          <a:endParaRPr lang="en-US" sz="1800" kern="1200" dirty="0"/>
        </a:p>
      </dsp:txBody>
      <dsp:txXfrm>
        <a:off x="254674" y="1771550"/>
        <a:ext cx="8826674" cy="1354522"/>
      </dsp:txXfrm>
    </dsp:sp>
    <dsp:sp modelId="{26A48CAA-4C80-4352-B8F7-0ADD51C84F45}">
      <dsp:nvSpPr>
        <dsp:cNvPr id="0" name=""/>
        <dsp:cNvSpPr/>
      </dsp:nvSpPr>
      <dsp:spPr>
        <a:xfrm>
          <a:off x="201518" y="3262708"/>
          <a:ext cx="8932987" cy="14976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 err="1"/>
            <a:t>Adjustable</a:t>
          </a:r>
          <a:r>
            <a:rPr lang="de-DE" sz="1800" b="1" kern="1200" dirty="0"/>
            <a:t> </a:t>
          </a:r>
          <a:r>
            <a:rPr lang="de-DE" sz="1800" b="1" kern="1200" dirty="0" err="1"/>
            <a:t>data</a:t>
          </a:r>
          <a:r>
            <a:rPr lang="de-DE" sz="1800" b="1" kern="1200" dirty="0"/>
            <a:t> </a:t>
          </a:r>
          <a:r>
            <a:rPr lang="de-DE" sz="1800" b="1" kern="1200" dirty="0" err="1"/>
            <a:t>availability</a:t>
          </a:r>
          <a:r>
            <a:rPr lang="de-DE" sz="1800" kern="1200" dirty="0"/>
            <a:t> = </a:t>
          </a:r>
          <a:r>
            <a:rPr lang="de-DE" sz="1800" kern="1200" dirty="0" err="1"/>
            <a:t>Lidar</a:t>
          </a:r>
          <a:r>
            <a:rPr lang="de-DE" sz="1800" kern="1200" dirty="0"/>
            <a:t> </a:t>
          </a:r>
          <a:r>
            <a:rPr lang="de-DE" sz="1800" kern="1200" dirty="0" err="1"/>
            <a:t>data</a:t>
          </a:r>
          <a:r>
            <a:rPr lang="de-DE" sz="1800" kern="1200" dirty="0"/>
            <a:t> </a:t>
          </a:r>
          <a:r>
            <a:rPr lang="de-DE" sz="1800" kern="1200" dirty="0" err="1"/>
            <a:t>is</a:t>
          </a:r>
          <a:r>
            <a:rPr lang="de-DE" sz="1800" kern="1200" dirty="0"/>
            <a:t> </a:t>
          </a:r>
          <a:r>
            <a:rPr lang="de-DE" sz="1800" kern="1200" dirty="0" err="1"/>
            <a:t>dependent</a:t>
          </a:r>
          <a:r>
            <a:rPr lang="de-DE" sz="1800" kern="1200" dirty="0"/>
            <a:t> on CNR (</a:t>
          </a:r>
          <a:r>
            <a:rPr lang="de-DE" sz="1800" kern="1200" dirty="0" err="1"/>
            <a:t>carrier</a:t>
          </a:r>
          <a:r>
            <a:rPr lang="de-DE" sz="1800" kern="1200" dirty="0"/>
            <a:t> </a:t>
          </a:r>
          <a:r>
            <a:rPr lang="de-DE" sz="1800" kern="1200" dirty="0" err="1"/>
            <a:t>to</a:t>
          </a:r>
          <a:r>
            <a:rPr lang="de-DE" sz="1800" kern="1200" dirty="0"/>
            <a:t> </a:t>
          </a:r>
          <a:r>
            <a:rPr lang="de-DE" sz="1800" kern="1200" dirty="0" err="1"/>
            <a:t>noise</a:t>
          </a:r>
          <a:r>
            <a:rPr lang="de-DE" sz="1800" kern="1200" dirty="0"/>
            <a:t> </a:t>
          </a:r>
          <a:r>
            <a:rPr lang="de-DE" sz="1800" kern="1200" dirty="0" err="1"/>
            <a:t>ratio</a:t>
          </a:r>
          <a:r>
            <a:rPr lang="de-DE" sz="1800" kern="1200" dirty="0"/>
            <a:t>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ym typeface="Wingdings" pitchFamily="2" charset="2"/>
            </a:rPr>
            <a:t> </a:t>
          </a:r>
          <a:r>
            <a:rPr lang="de-DE" sz="1800" kern="1200" dirty="0" err="1">
              <a:sym typeface="Wingdings" pitchFamily="2" charset="2"/>
            </a:rPr>
            <a:t>modelling</a:t>
          </a:r>
          <a:r>
            <a:rPr lang="de-DE" sz="1800" kern="1200" dirty="0">
              <a:sym typeface="Wingdings" pitchFamily="2" charset="2"/>
            </a:rPr>
            <a:t> via </a:t>
          </a:r>
          <a:r>
            <a:rPr lang="de-DE" sz="1800" kern="1200" dirty="0" err="1">
              <a:sym typeface="Wingdings" pitchFamily="2" charset="2"/>
            </a:rPr>
            <a:t>spectral</a:t>
          </a:r>
          <a:r>
            <a:rPr lang="de-DE" sz="1800" kern="1200" dirty="0">
              <a:sym typeface="Wingdings" pitchFamily="2" charset="2"/>
            </a:rPr>
            <a:t> </a:t>
          </a:r>
          <a:r>
            <a:rPr lang="de-DE" sz="1800" kern="1200" dirty="0" err="1">
              <a:sym typeface="Wingdings" pitchFamily="2" charset="2"/>
            </a:rPr>
            <a:t>analysis</a:t>
          </a:r>
          <a:r>
            <a:rPr lang="de-DE" sz="1800" kern="1200" dirty="0">
              <a:sym typeface="Wingdings" pitchFamily="2" charset="2"/>
            </a:rPr>
            <a:t>: </a:t>
          </a:r>
          <a:r>
            <a:rPr lang="de-DE" sz="1800" kern="1200" dirty="0" err="1">
              <a:sym typeface="Wingdings" pitchFamily="2" charset="2"/>
            </a:rPr>
            <a:t>realistic</a:t>
          </a:r>
          <a:r>
            <a:rPr lang="de-DE" sz="1800" kern="1200" dirty="0">
              <a:sym typeface="Wingdings" pitchFamily="2" charset="2"/>
            </a:rPr>
            <a:t> </a:t>
          </a:r>
          <a:r>
            <a:rPr lang="de-DE" sz="1800" kern="1200" dirty="0" err="1">
              <a:sym typeface="Wingdings" pitchFamily="2" charset="2"/>
            </a:rPr>
            <a:t>simulation</a:t>
          </a:r>
          <a:r>
            <a:rPr lang="de-DE" sz="1800" kern="1200" dirty="0">
              <a:sym typeface="Wingdings" pitchFamily="2" charset="2"/>
            </a:rPr>
            <a:t> </a:t>
          </a:r>
          <a:r>
            <a:rPr lang="de-DE" sz="1800" kern="1200" dirty="0" err="1">
              <a:sym typeface="Wingdings" pitchFamily="2" charset="2"/>
            </a:rPr>
            <a:t>of</a:t>
          </a:r>
          <a:r>
            <a:rPr lang="de-DE" sz="1800" kern="1200" dirty="0">
              <a:sym typeface="Wingdings" pitchFamily="2" charset="2"/>
            </a:rPr>
            <a:t> </a:t>
          </a:r>
          <a:r>
            <a:rPr lang="de-DE" sz="1800" kern="1200" dirty="0" err="1">
              <a:sym typeface="Wingdings" pitchFamily="2" charset="2"/>
            </a:rPr>
            <a:t>data</a:t>
          </a:r>
          <a:r>
            <a:rPr lang="de-DE" sz="1800" kern="1200" dirty="0">
              <a:sym typeface="Wingdings" pitchFamily="2" charset="2"/>
            </a:rPr>
            <a:t> </a:t>
          </a:r>
          <a:r>
            <a:rPr lang="de-DE" sz="1800" kern="1200" dirty="0" err="1">
              <a:sym typeface="Wingdings" pitchFamily="2" charset="2"/>
            </a:rPr>
            <a:t>gaps</a:t>
          </a:r>
          <a:endParaRPr lang="de-DE" sz="1800" kern="1200" dirty="0"/>
        </a:p>
      </dsp:txBody>
      <dsp:txXfrm>
        <a:off x="274629" y="3335819"/>
        <a:ext cx="8786765" cy="13514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174E7-3D2F-4753-BD27-A4F4352E709F}">
      <dsp:nvSpPr>
        <dsp:cNvPr id="0" name=""/>
        <dsp:cNvSpPr/>
      </dsp:nvSpPr>
      <dsp:spPr>
        <a:xfrm>
          <a:off x="191435" y="463582"/>
          <a:ext cx="8953153" cy="8941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 err="1"/>
            <a:t>EvoTurb</a:t>
          </a:r>
          <a:r>
            <a:rPr lang="de-DE" sz="2000" b="1" kern="1200" dirty="0"/>
            <a:t> </a:t>
          </a:r>
          <a:r>
            <a:rPr lang="de-DE" sz="2000" b="1" kern="1200" dirty="0" err="1"/>
            <a:t>integration</a:t>
          </a:r>
          <a:endParaRPr lang="de-DE" sz="2000" b="1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sym typeface="Wingdings" pitchFamily="2" charset="2"/>
            </a:rPr>
            <a:t> </a:t>
          </a:r>
          <a:r>
            <a:rPr lang="de-DE" sz="2000" kern="1200" dirty="0" err="1">
              <a:sym typeface="Wingdings" pitchFamily="2" charset="2"/>
            </a:rPr>
            <a:t>simulate</a:t>
          </a:r>
          <a:r>
            <a:rPr lang="de-DE" sz="2000" kern="1200" dirty="0">
              <a:sym typeface="Wingdings" pitchFamily="2" charset="2"/>
            </a:rPr>
            <a:t> wind </a:t>
          </a:r>
          <a:r>
            <a:rPr lang="de-DE" sz="2000" kern="1200" dirty="0" err="1">
              <a:sym typeface="Wingdings" pitchFamily="2" charset="2"/>
            </a:rPr>
            <a:t>fields</a:t>
          </a:r>
          <a:r>
            <a:rPr lang="de-DE" sz="2000" kern="1200" dirty="0">
              <a:sym typeface="Wingdings" pitchFamily="2" charset="2"/>
            </a:rPr>
            <a:t> </a:t>
          </a:r>
          <a:r>
            <a:rPr lang="de-DE" sz="2000" kern="1200" dirty="0" err="1">
              <a:sym typeface="Wingdings" pitchFamily="2" charset="2"/>
            </a:rPr>
            <a:t>for</a:t>
          </a:r>
          <a:r>
            <a:rPr lang="de-DE" sz="2000" kern="1200" dirty="0">
              <a:sym typeface="Wingdings" pitchFamily="2" charset="2"/>
            </a:rPr>
            <a:t> </a:t>
          </a:r>
          <a:r>
            <a:rPr lang="de-DE" sz="2000" kern="1200" dirty="0" err="1">
              <a:sym typeface="Wingdings" pitchFamily="2" charset="2"/>
            </a:rPr>
            <a:t>rotor</a:t>
          </a:r>
          <a:r>
            <a:rPr lang="de-DE" sz="2000" kern="1200" dirty="0">
              <a:sym typeface="Wingdings" pitchFamily="2" charset="2"/>
            </a:rPr>
            <a:t> </a:t>
          </a:r>
          <a:r>
            <a:rPr lang="de-DE" sz="2000" kern="1200" dirty="0" err="1">
              <a:sym typeface="Wingdings" pitchFamily="2" charset="2"/>
            </a:rPr>
            <a:t>and</a:t>
          </a:r>
          <a:r>
            <a:rPr lang="de-DE" sz="2000" kern="1200" dirty="0">
              <a:sym typeface="Wingdings" pitchFamily="2" charset="2"/>
            </a:rPr>
            <a:t> </a:t>
          </a:r>
          <a:r>
            <a:rPr lang="de-DE" sz="2000" kern="1200" dirty="0" err="1">
              <a:sym typeface="Wingdings" pitchFamily="2" charset="2"/>
            </a:rPr>
            <a:t>Lidar</a:t>
          </a:r>
          <a:r>
            <a:rPr lang="de-DE" sz="2000" kern="1200" dirty="0">
              <a:sym typeface="Wingdings" pitchFamily="2" charset="2"/>
            </a:rPr>
            <a:t> </a:t>
          </a:r>
          <a:r>
            <a:rPr lang="de-DE" sz="2000" kern="1200" dirty="0" err="1">
              <a:sym typeface="Wingdings" pitchFamily="2" charset="2"/>
            </a:rPr>
            <a:t>separately</a:t>
          </a:r>
          <a:endParaRPr lang="en-US" sz="2000" kern="1200" dirty="0"/>
        </a:p>
      </dsp:txBody>
      <dsp:txXfrm>
        <a:off x="235082" y="507229"/>
        <a:ext cx="8865859" cy="806812"/>
      </dsp:txXfrm>
    </dsp:sp>
    <dsp:sp modelId="{78EF3037-D12C-4D86-8186-95BC34FE95F6}">
      <dsp:nvSpPr>
        <dsp:cNvPr id="0" name=""/>
        <dsp:cNvSpPr/>
      </dsp:nvSpPr>
      <dsp:spPr>
        <a:xfrm>
          <a:off x="181398" y="1432569"/>
          <a:ext cx="8973226" cy="9652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/>
            <a:t>Blade</a:t>
          </a:r>
          <a:r>
            <a:rPr lang="de-DE" sz="2000" kern="1200" dirty="0"/>
            <a:t> </a:t>
          </a:r>
          <a:r>
            <a:rPr lang="de-DE" sz="2000" b="1" kern="1200" dirty="0" err="1"/>
            <a:t>blockage</a:t>
          </a:r>
          <a:r>
            <a:rPr lang="de-DE" sz="2000" kern="1200" dirty="0"/>
            <a:t> </a:t>
          </a:r>
          <a:r>
            <a:rPr lang="de-DE" sz="2000" b="1" kern="1200" dirty="0" err="1"/>
            <a:t>detection</a:t>
          </a:r>
          <a:endParaRPr lang="de-DE" sz="2000" b="1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sym typeface="Wingdings" pitchFamily="2" charset="2"/>
            </a:rPr>
            <a:t> </a:t>
          </a:r>
          <a:r>
            <a:rPr lang="de-DE" sz="2000" kern="1200" dirty="0" err="1">
              <a:sym typeface="Wingdings" pitchFamily="2" charset="2"/>
            </a:rPr>
            <a:t>simplified</a:t>
          </a:r>
          <a:r>
            <a:rPr lang="de-DE" sz="2000" kern="1200" dirty="0">
              <a:sym typeface="Wingdings" pitchFamily="2" charset="2"/>
            </a:rPr>
            <a:t> </a:t>
          </a:r>
          <a:r>
            <a:rPr lang="de-DE" sz="2000" kern="1200" dirty="0" err="1">
              <a:sym typeface="Wingdings" pitchFamily="2" charset="2"/>
            </a:rPr>
            <a:t>geometry</a:t>
          </a:r>
          <a:r>
            <a:rPr lang="de-DE" sz="2000" kern="1200" dirty="0">
              <a:sym typeface="Wingdings" pitchFamily="2" charset="2"/>
            </a:rPr>
            <a:t> </a:t>
          </a:r>
          <a:r>
            <a:rPr lang="de-DE" sz="2000" kern="1200" dirty="0" err="1">
              <a:sym typeface="Wingdings" pitchFamily="2" charset="2"/>
            </a:rPr>
            <a:t>and</a:t>
          </a:r>
          <a:r>
            <a:rPr lang="de-DE" sz="2000" kern="1200" dirty="0">
              <a:sym typeface="Wingdings" pitchFamily="2" charset="2"/>
            </a:rPr>
            <a:t> Ray </a:t>
          </a:r>
          <a:r>
            <a:rPr lang="de-DE" sz="2000" kern="1200" dirty="0" err="1">
              <a:sym typeface="Wingdings" pitchFamily="2" charset="2"/>
            </a:rPr>
            <a:t>Triangle</a:t>
          </a:r>
          <a:r>
            <a:rPr lang="de-DE" sz="2000" kern="1200" dirty="0">
              <a:sym typeface="Wingdings" pitchFamily="2" charset="2"/>
            </a:rPr>
            <a:t> </a:t>
          </a:r>
          <a:r>
            <a:rPr lang="de-DE" sz="2000" kern="1200" dirty="0" err="1">
              <a:sym typeface="Wingdings" pitchFamily="2" charset="2"/>
            </a:rPr>
            <a:t>interaction</a:t>
          </a:r>
          <a:r>
            <a:rPr lang="de-DE" sz="2000" kern="1200" dirty="0">
              <a:sym typeface="Wingdings" pitchFamily="2" charset="2"/>
            </a:rPr>
            <a:t> </a:t>
          </a:r>
          <a:r>
            <a:rPr lang="de-DE" sz="2000" kern="1200" dirty="0" err="1">
              <a:sym typeface="Wingdings" pitchFamily="2" charset="2"/>
            </a:rPr>
            <a:t>algorithm</a:t>
          </a:r>
          <a:endParaRPr lang="en-US" sz="2000" kern="1200" dirty="0"/>
        </a:p>
      </dsp:txBody>
      <dsp:txXfrm>
        <a:off x="228518" y="1479689"/>
        <a:ext cx="8878986" cy="871023"/>
      </dsp:txXfrm>
    </dsp:sp>
    <dsp:sp modelId="{26A48CAA-4C80-4352-B8F7-0ADD51C84F45}">
      <dsp:nvSpPr>
        <dsp:cNvPr id="0" name=""/>
        <dsp:cNvSpPr/>
      </dsp:nvSpPr>
      <dsp:spPr>
        <a:xfrm>
          <a:off x="201518" y="2472712"/>
          <a:ext cx="8932987" cy="963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/>
            <a:t>CNR</a:t>
          </a:r>
          <a:r>
            <a:rPr lang="de-DE" sz="2000" kern="1200" dirty="0"/>
            <a:t> </a:t>
          </a:r>
          <a:r>
            <a:rPr lang="de-DE" sz="2000" b="1" kern="1200" dirty="0" err="1"/>
            <a:t>modelling</a:t>
          </a:r>
          <a:endParaRPr lang="de-DE" sz="2000" b="1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sym typeface="Wingdings" pitchFamily="2" charset="2"/>
            </a:rPr>
            <a:t> </a:t>
          </a:r>
          <a:r>
            <a:rPr lang="de-DE" sz="2000" kern="1200" dirty="0" err="1">
              <a:sym typeface="Wingdings" pitchFamily="2" charset="2"/>
            </a:rPr>
            <a:t>e</a:t>
          </a:r>
          <a:r>
            <a:rPr lang="de-DE" sz="2000" kern="1200" dirty="0" err="1"/>
            <a:t>mpirical</a:t>
          </a:r>
          <a:r>
            <a:rPr lang="de-DE" sz="2000" kern="1200" dirty="0"/>
            <a:t> </a:t>
          </a:r>
          <a:r>
            <a:rPr lang="de-DE" sz="2000" kern="1200" dirty="0" err="1"/>
            <a:t>spectrum</a:t>
          </a:r>
          <a:r>
            <a:rPr lang="de-DE" sz="2000" kern="1200" dirty="0"/>
            <a:t> </a:t>
          </a:r>
          <a:r>
            <a:rPr lang="de-DE" sz="2000" kern="1200" dirty="0" err="1"/>
            <a:t>and</a:t>
          </a:r>
          <a:r>
            <a:rPr lang="de-DE" sz="2000" kern="1200" dirty="0"/>
            <a:t> </a:t>
          </a:r>
          <a:r>
            <a:rPr lang="de-DE" sz="2000" kern="1200" dirty="0" err="1"/>
            <a:t>white</a:t>
          </a:r>
          <a:r>
            <a:rPr lang="de-DE" sz="2000" kern="1200" dirty="0"/>
            <a:t> </a:t>
          </a:r>
          <a:r>
            <a:rPr lang="de-DE" sz="2000" kern="1200" dirty="0" err="1"/>
            <a:t>noise</a:t>
          </a:r>
          <a:r>
            <a:rPr lang="de-DE" sz="2000" kern="1200" dirty="0"/>
            <a:t> </a:t>
          </a:r>
          <a:r>
            <a:rPr lang="de-DE" sz="2000" kern="1200" dirty="0" err="1"/>
            <a:t>comparison</a:t>
          </a:r>
          <a:endParaRPr lang="de-DE" sz="2000" kern="1200" dirty="0"/>
        </a:p>
      </dsp:txBody>
      <dsp:txXfrm>
        <a:off x="248532" y="2519726"/>
        <a:ext cx="8838959" cy="8690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174E7-3D2F-4753-BD27-A4F4352E709F}">
      <dsp:nvSpPr>
        <dsp:cNvPr id="0" name=""/>
        <dsp:cNvSpPr/>
      </dsp:nvSpPr>
      <dsp:spPr>
        <a:xfrm>
          <a:off x="191435" y="400898"/>
          <a:ext cx="8953153" cy="10230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Realistic</a:t>
          </a:r>
          <a:r>
            <a:rPr lang="de-DE" sz="2400" kern="1200" dirty="0"/>
            <a:t> </a:t>
          </a:r>
          <a:r>
            <a:rPr lang="de-DE" sz="2400" kern="1200" dirty="0" err="1"/>
            <a:t>Lidar</a:t>
          </a:r>
          <a:r>
            <a:rPr lang="de-DE" sz="2400" kern="1200" dirty="0"/>
            <a:t> </a:t>
          </a:r>
          <a:r>
            <a:rPr lang="de-DE" sz="2400" kern="1200" dirty="0" err="1"/>
            <a:t>simulation</a:t>
          </a:r>
          <a:r>
            <a:rPr lang="de-DE" sz="2400" kern="1200" dirty="0"/>
            <a:t> </a:t>
          </a:r>
          <a:r>
            <a:rPr lang="de-DE" sz="2400" kern="1200" dirty="0" err="1"/>
            <a:t>is</a:t>
          </a:r>
          <a:r>
            <a:rPr lang="de-DE" sz="2400" kern="1200" dirty="0"/>
            <a:t> </a:t>
          </a:r>
          <a:r>
            <a:rPr lang="de-DE" sz="2400" kern="1200" dirty="0" err="1"/>
            <a:t>crucial</a:t>
          </a:r>
          <a:r>
            <a:rPr lang="de-DE" sz="2400" kern="1200" dirty="0"/>
            <a:t> </a:t>
          </a:r>
          <a:r>
            <a:rPr lang="de-DE" sz="2400" kern="1200" dirty="0" err="1"/>
            <a:t>for</a:t>
          </a:r>
          <a:r>
            <a:rPr lang="de-DE" sz="2400" kern="1200" dirty="0"/>
            <a:t> </a:t>
          </a:r>
          <a:r>
            <a:rPr lang="de-DE" sz="2400" kern="1200" dirty="0" err="1"/>
            <a:t>controller</a:t>
          </a:r>
          <a:r>
            <a:rPr lang="de-DE" sz="2400" kern="1200" dirty="0"/>
            <a:t> </a:t>
          </a:r>
          <a:r>
            <a:rPr lang="de-DE" sz="2400" kern="1200" dirty="0" err="1"/>
            <a:t>development</a:t>
          </a:r>
          <a:endParaRPr lang="en-US" sz="2400" kern="1200" dirty="0"/>
        </a:p>
      </dsp:txBody>
      <dsp:txXfrm>
        <a:off x="241377" y="450840"/>
        <a:ext cx="8853269" cy="923180"/>
      </dsp:txXfrm>
    </dsp:sp>
    <dsp:sp modelId="{78EF3037-D12C-4D86-8186-95BC34FE95F6}">
      <dsp:nvSpPr>
        <dsp:cNvPr id="0" name=""/>
        <dsp:cNvSpPr/>
      </dsp:nvSpPr>
      <dsp:spPr>
        <a:xfrm>
          <a:off x="181398" y="1504602"/>
          <a:ext cx="8973226" cy="11044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The </a:t>
          </a:r>
          <a:r>
            <a:rPr lang="de-DE" sz="2400" kern="1200" dirty="0" err="1"/>
            <a:t>three</a:t>
          </a:r>
          <a:r>
            <a:rPr lang="de-DE" sz="2400" kern="1200" dirty="0"/>
            <a:t> </a:t>
          </a:r>
          <a:r>
            <a:rPr lang="de-DE" sz="2400" kern="1200" dirty="0" err="1"/>
            <a:t>new</a:t>
          </a:r>
          <a:r>
            <a:rPr lang="de-DE" sz="2400" kern="1200" dirty="0"/>
            <a:t> </a:t>
          </a:r>
          <a:r>
            <a:rPr lang="de-DE" sz="2400" kern="1200" dirty="0" err="1"/>
            <a:t>features</a:t>
          </a:r>
          <a:r>
            <a:rPr lang="de-DE" sz="2400" kern="1200" dirty="0"/>
            <a:t> </a:t>
          </a:r>
          <a:r>
            <a:rPr lang="de-DE" sz="2400" kern="1200" dirty="0" err="1"/>
            <a:t>significantly</a:t>
          </a:r>
          <a:r>
            <a:rPr lang="de-DE" sz="2400" kern="1200" dirty="0"/>
            <a:t> </a:t>
          </a:r>
          <a:r>
            <a:rPr lang="de-DE" sz="2400" kern="1200" dirty="0" err="1"/>
            <a:t>improve</a:t>
          </a:r>
          <a:r>
            <a:rPr lang="de-DE" sz="2400" kern="1200" dirty="0"/>
            <a:t> </a:t>
          </a:r>
          <a:r>
            <a:rPr lang="de-DE" sz="2400" kern="1200" dirty="0" err="1"/>
            <a:t>model</a:t>
          </a:r>
          <a:r>
            <a:rPr lang="de-DE" sz="2400" kern="1200" dirty="0"/>
            <a:t> </a:t>
          </a:r>
          <a:r>
            <a:rPr lang="de-DE" sz="2400" kern="1200" dirty="0" err="1"/>
            <a:t>fidelity</a:t>
          </a:r>
          <a:endParaRPr lang="de-DE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sym typeface="Wingdings" pitchFamily="2" charset="2"/>
            </a:rPr>
            <a:t> Indispensable </a:t>
          </a:r>
          <a:r>
            <a:rPr lang="de-DE" sz="2400" kern="1200" dirty="0" err="1">
              <a:sym typeface="Wingdings" pitchFamily="2" charset="2"/>
            </a:rPr>
            <a:t>for</a:t>
          </a:r>
          <a:r>
            <a:rPr lang="de-DE" sz="2400" kern="1200" dirty="0">
              <a:sym typeface="Wingdings" pitchFamily="2" charset="2"/>
            </a:rPr>
            <a:t> </a:t>
          </a:r>
          <a:r>
            <a:rPr lang="de-DE" sz="2400" kern="1200" dirty="0" err="1">
              <a:sym typeface="Wingdings" pitchFamily="2" charset="2"/>
            </a:rPr>
            <a:t>interpreting</a:t>
          </a:r>
          <a:r>
            <a:rPr lang="de-DE" sz="2400" kern="1200" dirty="0">
              <a:sym typeface="Wingdings" pitchFamily="2" charset="2"/>
            </a:rPr>
            <a:t> </a:t>
          </a:r>
          <a:r>
            <a:rPr lang="de-DE" sz="2400" kern="1200" dirty="0" err="1">
              <a:sym typeface="Wingdings" pitchFamily="2" charset="2"/>
            </a:rPr>
            <a:t>data</a:t>
          </a:r>
          <a:r>
            <a:rPr lang="de-DE" sz="2400" kern="1200" dirty="0">
              <a:sym typeface="Wingdings" pitchFamily="2" charset="2"/>
            </a:rPr>
            <a:t> </a:t>
          </a:r>
          <a:r>
            <a:rPr lang="de-DE" sz="2400" kern="1200" dirty="0" err="1">
              <a:sym typeface="Wingdings" pitchFamily="2" charset="2"/>
            </a:rPr>
            <a:t>correctly</a:t>
          </a:r>
          <a:endParaRPr lang="en-US" sz="2400" kern="1200" dirty="0"/>
        </a:p>
      </dsp:txBody>
      <dsp:txXfrm>
        <a:off x="235314" y="1558518"/>
        <a:ext cx="8865394" cy="996651"/>
      </dsp:txXfrm>
    </dsp:sp>
    <dsp:sp modelId="{26A48CAA-4C80-4352-B8F7-0ADD51C84F45}">
      <dsp:nvSpPr>
        <dsp:cNvPr id="0" name=""/>
        <dsp:cNvSpPr/>
      </dsp:nvSpPr>
      <dsp:spPr>
        <a:xfrm>
          <a:off x="201518" y="2689726"/>
          <a:ext cx="8932987" cy="11019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Adaptation </a:t>
          </a:r>
          <a:r>
            <a:rPr lang="de-DE" sz="2400" kern="1200" dirty="0" err="1"/>
            <a:t>to</a:t>
          </a:r>
          <a:r>
            <a:rPr lang="de-DE" sz="2400" kern="1200" dirty="0"/>
            <a:t> </a:t>
          </a:r>
          <a:r>
            <a:rPr lang="de-DE" sz="2400" kern="1200" dirty="0" err="1"/>
            <a:t>local</a:t>
          </a:r>
          <a:r>
            <a:rPr lang="de-DE" sz="2400" kern="1200" dirty="0"/>
            <a:t> </a:t>
          </a:r>
          <a:r>
            <a:rPr lang="de-DE" sz="2400" kern="1200" dirty="0" err="1"/>
            <a:t>atmospheric</a:t>
          </a:r>
          <a:r>
            <a:rPr lang="de-DE" sz="2400" kern="1200" dirty="0"/>
            <a:t> </a:t>
          </a:r>
          <a:r>
            <a:rPr lang="de-DE" sz="2400" kern="1200" dirty="0" err="1"/>
            <a:t>conditions</a:t>
          </a:r>
          <a:r>
            <a:rPr lang="de-DE" sz="2400" kern="1200" dirty="0"/>
            <a:t> </a:t>
          </a:r>
          <a:r>
            <a:rPr lang="de-DE" sz="2400" kern="1200" dirty="0" err="1"/>
            <a:t>necessary</a:t>
          </a:r>
          <a:endParaRPr lang="de-DE" sz="2400" kern="1200" dirty="0"/>
        </a:p>
      </dsp:txBody>
      <dsp:txXfrm>
        <a:off x="255313" y="2743521"/>
        <a:ext cx="8825397" cy="9944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CB83C-04B0-4CBE-AA45-06D2696AB452}">
      <dsp:nvSpPr>
        <dsp:cNvPr id="0" name=""/>
        <dsp:cNvSpPr/>
      </dsp:nvSpPr>
      <dsp:spPr>
        <a:xfrm>
          <a:off x="4683005" y="1528"/>
          <a:ext cx="1343977" cy="8735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Reynolds number </a:t>
          </a:r>
          <a:endParaRPr lang="en-IN" sz="1800" kern="1200" dirty="0"/>
        </a:p>
      </dsp:txBody>
      <dsp:txXfrm>
        <a:off x="4725650" y="44173"/>
        <a:ext cx="1258687" cy="788295"/>
      </dsp:txXfrm>
    </dsp:sp>
    <dsp:sp modelId="{A4B65EF0-2798-42EC-B6C1-F5CBD5F0E332}">
      <dsp:nvSpPr>
        <dsp:cNvPr id="0" name=""/>
        <dsp:cNvSpPr/>
      </dsp:nvSpPr>
      <dsp:spPr>
        <a:xfrm>
          <a:off x="3297328" y="438321"/>
          <a:ext cx="4115331" cy="4115331"/>
        </a:xfrm>
        <a:custGeom>
          <a:avLst/>
          <a:gdLst/>
          <a:ahLst/>
          <a:cxnLst/>
          <a:rect l="0" t="0" r="0" b="0"/>
          <a:pathLst>
            <a:path>
              <a:moveTo>
                <a:pt x="2898621" y="179692"/>
              </a:moveTo>
              <a:arcTo wR="2057665" hR="2057665" stAng="17647369" swAng="923711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619B9-F8CE-4940-85D7-02011EE028ED}">
      <dsp:nvSpPr>
        <dsp:cNvPr id="0" name=""/>
        <dsp:cNvSpPr/>
      </dsp:nvSpPr>
      <dsp:spPr>
        <a:xfrm>
          <a:off x="6464995" y="1030361"/>
          <a:ext cx="1343977" cy="8735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Airfoil selection according to thickness</a:t>
          </a:r>
          <a:endParaRPr lang="en-IN" sz="1600" kern="1200" dirty="0"/>
        </a:p>
      </dsp:txBody>
      <dsp:txXfrm>
        <a:off x="6507640" y="1073006"/>
        <a:ext cx="1258687" cy="788295"/>
      </dsp:txXfrm>
    </dsp:sp>
    <dsp:sp modelId="{5FE95E46-C93A-434E-9C61-6F5E0B201292}">
      <dsp:nvSpPr>
        <dsp:cNvPr id="0" name=""/>
        <dsp:cNvSpPr/>
      </dsp:nvSpPr>
      <dsp:spPr>
        <a:xfrm>
          <a:off x="3297328" y="438321"/>
          <a:ext cx="4115331" cy="4115331"/>
        </a:xfrm>
        <a:custGeom>
          <a:avLst/>
          <a:gdLst/>
          <a:ahLst/>
          <a:cxnLst/>
          <a:rect l="0" t="0" r="0" b="0"/>
          <a:pathLst>
            <a:path>
              <a:moveTo>
                <a:pt x="4083270" y="1695843"/>
              </a:moveTo>
              <a:arcTo wR="2057665" hR="2057665" stAng="20992344" swAng="1215312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655CB-D2FF-4E10-8D3C-6CDC4957035A}">
      <dsp:nvSpPr>
        <dsp:cNvPr id="0" name=""/>
        <dsp:cNvSpPr/>
      </dsp:nvSpPr>
      <dsp:spPr>
        <a:xfrm>
          <a:off x="6464995" y="3088027"/>
          <a:ext cx="1343977" cy="8735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Airfoil analysis (Cl/Cd vs AOA),(Cl vs AOA),(Cd vs AOA)</a:t>
          </a:r>
          <a:endParaRPr lang="en-IN" sz="1200" kern="1200" dirty="0"/>
        </a:p>
      </dsp:txBody>
      <dsp:txXfrm>
        <a:off x="6507640" y="3130672"/>
        <a:ext cx="1258687" cy="788295"/>
      </dsp:txXfrm>
    </dsp:sp>
    <dsp:sp modelId="{EDF2B4DD-6A4E-4DE7-8ECD-8BC54E570A78}">
      <dsp:nvSpPr>
        <dsp:cNvPr id="0" name=""/>
        <dsp:cNvSpPr/>
      </dsp:nvSpPr>
      <dsp:spPr>
        <a:xfrm>
          <a:off x="3297328" y="438321"/>
          <a:ext cx="4115331" cy="4115331"/>
        </a:xfrm>
        <a:custGeom>
          <a:avLst/>
          <a:gdLst/>
          <a:ahLst/>
          <a:cxnLst/>
          <a:rect l="0" t="0" r="0" b="0"/>
          <a:pathLst>
            <a:path>
              <a:moveTo>
                <a:pt x="3367001" y="3644999"/>
              </a:moveTo>
              <a:arcTo wR="2057665" hR="2057665" stAng="3028919" swAng="923711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513A60-25AB-475C-8DC7-51790DF60F2D}">
      <dsp:nvSpPr>
        <dsp:cNvPr id="0" name=""/>
        <dsp:cNvSpPr/>
      </dsp:nvSpPr>
      <dsp:spPr>
        <a:xfrm>
          <a:off x="4683005" y="4116860"/>
          <a:ext cx="1343977" cy="8735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360 degree Polar Generation</a:t>
          </a:r>
          <a:endParaRPr lang="en-IN" sz="1800" kern="1200" dirty="0"/>
        </a:p>
      </dsp:txBody>
      <dsp:txXfrm>
        <a:off x="4725650" y="4159505"/>
        <a:ext cx="1258687" cy="788295"/>
      </dsp:txXfrm>
    </dsp:sp>
    <dsp:sp modelId="{C79C8F56-4CFB-474B-8434-5FD5CD7112CE}">
      <dsp:nvSpPr>
        <dsp:cNvPr id="0" name=""/>
        <dsp:cNvSpPr/>
      </dsp:nvSpPr>
      <dsp:spPr>
        <a:xfrm>
          <a:off x="3252098" y="423277"/>
          <a:ext cx="4115331" cy="4115331"/>
        </a:xfrm>
        <a:custGeom>
          <a:avLst/>
          <a:gdLst/>
          <a:ahLst/>
          <a:cxnLst/>
          <a:rect l="0" t="0" r="0" b="0"/>
          <a:pathLst>
            <a:path>
              <a:moveTo>
                <a:pt x="1328562" y="3981827"/>
              </a:moveTo>
              <a:arcTo wR="2057665" hR="2057665" stAng="6645161" swAng="546015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017AE-2243-4425-AE3F-F8A308345C83}">
      <dsp:nvSpPr>
        <dsp:cNvPr id="0" name=""/>
        <dsp:cNvSpPr/>
      </dsp:nvSpPr>
      <dsp:spPr>
        <a:xfrm>
          <a:off x="3053231" y="3335567"/>
          <a:ext cx="1343977" cy="8735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Blade Design</a:t>
          </a:r>
          <a:endParaRPr lang="en-IN" sz="2000" kern="1200" dirty="0"/>
        </a:p>
      </dsp:txBody>
      <dsp:txXfrm>
        <a:off x="3095876" y="3378212"/>
        <a:ext cx="1258687" cy="788295"/>
      </dsp:txXfrm>
    </dsp:sp>
    <dsp:sp modelId="{330186DF-C618-4F8E-BF75-FC2F86AE1073}">
      <dsp:nvSpPr>
        <dsp:cNvPr id="0" name=""/>
        <dsp:cNvSpPr/>
      </dsp:nvSpPr>
      <dsp:spPr>
        <a:xfrm>
          <a:off x="3371238" y="670922"/>
          <a:ext cx="4115331" cy="4115331"/>
        </a:xfrm>
        <a:custGeom>
          <a:avLst/>
          <a:gdLst/>
          <a:ahLst/>
          <a:cxnLst/>
          <a:rect l="0" t="0" r="0" b="0"/>
          <a:pathLst>
            <a:path>
              <a:moveTo>
                <a:pt x="36215" y="2442017"/>
              </a:moveTo>
              <a:arcTo wR="2057665" hR="2057665" stAng="10154069" swAng="1176157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B6F64-DD3A-4C08-BE0A-094540BCE1D3}">
      <dsp:nvSpPr>
        <dsp:cNvPr id="0" name=""/>
        <dsp:cNvSpPr/>
      </dsp:nvSpPr>
      <dsp:spPr>
        <a:xfrm>
          <a:off x="2895797" y="1314527"/>
          <a:ext cx="1343977" cy="8735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Chord , Twist, Bezier Curve( For smooth blade design)</a:t>
          </a:r>
          <a:endParaRPr lang="en-IN" sz="1400" kern="1200" dirty="0"/>
        </a:p>
      </dsp:txBody>
      <dsp:txXfrm>
        <a:off x="2938442" y="1357172"/>
        <a:ext cx="1258687" cy="788295"/>
      </dsp:txXfrm>
    </dsp:sp>
    <dsp:sp modelId="{F577FA37-5B45-4BD5-A9E4-5953087D6DDB}">
      <dsp:nvSpPr>
        <dsp:cNvPr id="0" name=""/>
        <dsp:cNvSpPr/>
      </dsp:nvSpPr>
      <dsp:spPr>
        <a:xfrm>
          <a:off x="3504211" y="354007"/>
          <a:ext cx="4115331" cy="4115331"/>
        </a:xfrm>
        <a:custGeom>
          <a:avLst/>
          <a:gdLst/>
          <a:ahLst/>
          <a:cxnLst/>
          <a:rect l="0" t="0" r="0" b="0"/>
          <a:pathLst>
            <a:path>
              <a:moveTo>
                <a:pt x="450314" y="772982"/>
              </a:moveTo>
              <a:arcTo wR="2057665" hR="2057665" stAng="13118026" swAng="1180161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rPr/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rPr/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rPr/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HorzCh" val="ctr"/>
              <dgm:param type="txAnchorVert" val="mid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984966E-98CC-6A78-1424-04B6E1F267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53D721-EFB9-BC0E-1DC1-4F7A40F31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53E7D-EEC7-43DF-AF05-49FE1E0C7B25}" type="datetimeFigureOut">
              <a:rPr lang="de-DE" smtClean="0"/>
              <a:t>07.10.2025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BF23EC-0BC1-545E-D00A-3466D8000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16600C-B63A-8960-82FD-8DC4BB46C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B05C7-DCB9-437C-9E32-70E81341534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097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18:06:24.309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0 0 904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18:06:24.309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0 0 904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t>07/10/2025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33389-46F0-4A85-8443-705ED402D65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201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692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979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545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181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136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527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001FB-17C5-5159-290A-E82C23844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E4933-B972-16AD-DD87-CD37DFEE3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A40971-EAF2-DBEF-E74B-A21D2E2D7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74E13-A132-3259-0C43-BD21D9A595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233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420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823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pPr/>
              <a:t>89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862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E29F4-B4D5-ADC6-134F-8A4B3E71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6799FE-73EC-8C97-7AA3-F2E42862C2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5CF82F-EA2D-381B-8086-528D440D2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7253F-5BF8-09C1-2576-99BFC81470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33389-46F0-4A85-8443-705ED402D65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141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pPr/>
              <a:t>90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99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BDB56-4476-571F-1337-068777744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3DAD0-9731-835D-7D25-3966D7E84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034B37-9B33-CBAA-FAF9-A2B783E0E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3F0B3-2374-0686-C2F1-502B9D8F1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525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BDB56-4476-571F-1337-068777744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3DAD0-9731-835D-7D25-3966D7E84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034B37-9B33-CBAA-FAF9-A2B783E0E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3F0B3-2374-0686-C2F1-502B9D8F1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444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BDB56-4476-571F-1337-068777744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3DAD0-9731-835D-7D25-3966D7E84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034B37-9B33-CBAA-FAF9-A2B783E0E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3F0B3-2374-0686-C2F1-502B9D8F1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504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BDB56-4476-571F-1337-068777744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3DAD0-9731-835D-7D25-3966D7E84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034B37-9B33-CBAA-FAF9-A2B783E0E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3F0B3-2374-0686-C2F1-502B9D8F1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276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BDB56-4476-571F-1337-068777744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3DAD0-9731-835D-7D25-3966D7E84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034B37-9B33-CBAA-FAF9-A2B783E0E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3F0B3-2374-0686-C2F1-502B9D8F1B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653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652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pPr/>
              <a:t>110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339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4859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454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309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After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meeting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Foundation-Team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came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conclusion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both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locations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Homs will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suitable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a wind </a:t>
            </a:r>
            <a:r>
              <a:rPr lang="de-DE" dirty="0" err="1">
                <a:sym typeface="Wingdings" panose="05000000000000000000" pitchFamily="2" charset="2"/>
              </a:rPr>
              <a:t>turbine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size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5 MW.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But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soil</a:t>
            </a:r>
            <a:r>
              <a:rPr lang="de-DE" dirty="0">
                <a:sym typeface="Wingdings" panose="05000000000000000000" pitchFamily="2" charset="2"/>
              </a:rPr>
              <a:t> will </a:t>
            </a:r>
            <a:r>
              <a:rPr lang="de-DE" dirty="0" err="1">
                <a:sym typeface="Wingdings" panose="05000000000000000000" pitchFamily="2" charset="2"/>
              </a:rPr>
              <a:t>need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improvements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which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could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cost</a:t>
            </a:r>
            <a:r>
              <a:rPr lang="de-DE" dirty="0">
                <a:sym typeface="Wingdings" panose="05000000000000000000" pitchFamily="2" charset="2"/>
              </a:rPr>
              <a:t> intensive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end.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The </a:t>
            </a:r>
            <a:r>
              <a:rPr lang="de-DE" dirty="0" err="1">
                <a:sym typeface="Wingdings" panose="05000000000000000000" pitchFamily="2" charset="2"/>
              </a:rPr>
              <a:t>shown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graph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measuredin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Talbiseh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which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directly</a:t>
            </a:r>
            <a:r>
              <a:rPr lang="de-DE" dirty="0">
                <a:sym typeface="Wingdings" panose="05000000000000000000" pitchFamily="2" charset="2"/>
              </a:rPr>
              <a:t> at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location</a:t>
            </a:r>
            <a:r>
              <a:rPr lang="de-DE" dirty="0">
                <a:sym typeface="Wingdings" panose="05000000000000000000" pitchFamily="2" charset="2"/>
              </a:rPr>
              <a:t> (20 km </a:t>
            </a:r>
            <a:r>
              <a:rPr lang="de-DE" dirty="0" err="1">
                <a:sym typeface="Wingdings" panose="05000000000000000000" pitchFamily="2" charset="2"/>
              </a:rPr>
              <a:t>distance</a:t>
            </a:r>
            <a:r>
              <a:rPr lang="de-DE" dirty="0">
                <a:sym typeface="Wingdings" panose="05000000000000000000" pitchFamily="2" charset="2"/>
              </a:rPr>
              <a:t>).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In </a:t>
            </a:r>
            <a:r>
              <a:rPr lang="de-DE" dirty="0" err="1">
                <a:sym typeface="Wingdings" panose="05000000000000000000" pitchFamily="2" charset="2"/>
              </a:rPr>
              <a:t>general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hard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find </a:t>
            </a:r>
            <a:r>
              <a:rPr lang="de-DE" dirty="0" err="1">
                <a:sym typeface="Wingdings" panose="05000000000000000000" pitchFamily="2" charset="2"/>
              </a:rPr>
              <a:t>good</a:t>
            </a:r>
            <a:r>
              <a:rPr lang="de-DE" dirty="0">
                <a:sym typeface="Wingdings" panose="05000000000000000000" pitchFamily="2" charset="2"/>
              </a:rPr>
              <a:t> and real </a:t>
            </a:r>
            <a:r>
              <a:rPr lang="de-DE" dirty="0" err="1">
                <a:sym typeface="Wingdings" panose="05000000000000000000" pitchFamily="2" charset="2"/>
              </a:rPr>
              <a:t>measured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soil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area</a:t>
            </a:r>
            <a:r>
              <a:rPr lang="de-DE" dirty="0">
                <a:sym typeface="Wingdings" panose="05000000000000000000" pitchFamily="2" charset="2"/>
              </a:rPr>
              <a:t>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581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Shows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distances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surrounding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The </a:t>
            </a:r>
            <a:r>
              <a:rPr lang="de-DE" dirty="0" err="1">
                <a:sym typeface="Wingdings" panose="05000000000000000000" pitchFamily="2" charset="2"/>
              </a:rPr>
              <a:t>critical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point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Building H </a:t>
            </a:r>
            <a:r>
              <a:rPr lang="de-DE" dirty="0" err="1">
                <a:sym typeface="Wingdings" panose="05000000000000000000" pitchFamily="2" charset="2"/>
              </a:rPr>
              <a:t>because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close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limit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800 m in (</a:t>
            </a:r>
            <a:r>
              <a:rPr lang="de-DE" dirty="0" err="1">
                <a:sym typeface="Wingdings" panose="05000000000000000000" pitchFamily="2" charset="2"/>
              </a:rPr>
              <a:t>sometimes</a:t>
            </a:r>
            <a:r>
              <a:rPr lang="de-DE" dirty="0">
                <a:sym typeface="Wingdings" panose="05000000000000000000" pitchFamily="2" charset="2"/>
              </a:rPr>
              <a:t>) wind </a:t>
            </a:r>
            <a:r>
              <a:rPr lang="de-DE" dirty="0" err="1">
                <a:sym typeface="Wingdings" panose="05000000000000000000" pitchFamily="2" charset="2"/>
              </a:rPr>
              <a:t>direction</a:t>
            </a:r>
            <a:r>
              <a:rPr lang="de-DE" dirty="0">
                <a:sym typeface="Wingdings" panose="05000000000000000000" pitchFamily="2" charset="2"/>
              </a:rPr>
              <a:t>. Building A-D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not relevant </a:t>
            </a:r>
            <a:r>
              <a:rPr lang="de-DE" dirty="0" err="1">
                <a:sym typeface="Wingdings" panose="05000000000000000000" pitchFamily="2" charset="2"/>
              </a:rPr>
              <a:t>because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located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upwinds</a:t>
            </a:r>
            <a:r>
              <a:rPr lang="de-DE" dirty="0">
                <a:sym typeface="Wingdings" panose="05000000000000000000" pitchFamily="2" charset="2"/>
              </a:rPr>
              <a:t>. Building C-D </a:t>
            </a:r>
            <a:r>
              <a:rPr lang="de-DE" dirty="0" err="1">
                <a:sym typeface="Wingdings" panose="05000000000000000000" pitchFamily="2" charset="2"/>
              </a:rPr>
              <a:t>could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crucial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shadow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flicker</a:t>
            </a:r>
            <a:r>
              <a:rPr lang="de-DE" dirty="0">
                <a:sym typeface="Wingdings" panose="05000000000000000000" pitchFamily="2" charset="2"/>
              </a:rPr>
              <a:t>! But </a:t>
            </a:r>
            <a:r>
              <a:rPr lang="de-DE" dirty="0" err="1">
                <a:sym typeface="Wingdings" panose="05000000000000000000" pitchFamily="2" charset="2"/>
              </a:rPr>
              <a:t>everything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managable</a:t>
            </a:r>
            <a:r>
              <a:rPr lang="de-DE" dirty="0">
                <a:sym typeface="Wingdings" panose="05000000000000000000" pitchFamily="2" charset="2"/>
              </a:rPr>
              <a:t>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b="1" dirty="0"/>
              <a:t>Still a good site!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Turbine needs to be regulated when wind from north-west direction (315°)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423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F0265-67CE-1492-426D-AB0726796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2E59C3-05ED-AC7B-FB79-7CB5BD45E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B35E72-A106-A1B5-1771-991B1D345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Shows the location of the possible wind turbine location / wind farm location…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We would also consider this location.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Shows also the longer distance to the substation, but it is definitely manageable!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BB4C-D7C7-FF00-015D-B699ABBB5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9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31CA9-C0A7-3774-6313-5C0F19204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48BE7A-5C96-2F5C-8150-D090DF813E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2D4F5-91B8-C4C4-DC3C-DE8A363E9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Shows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distances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surrounding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In </a:t>
            </a:r>
            <a:r>
              <a:rPr lang="de-DE" dirty="0" err="1">
                <a:sym typeface="Wingdings" panose="05000000000000000000" pitchFamily="2" charset="2"/>
              </a:rPr>
              <a:t>general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distance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longer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surrounding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especially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main</a:t>
            </a:r>
            <a:r>
              <a:rPr lang="de-DE" dirty="0">
                <a:sym typeface="Wingdings" panose="05000000000000000000" pitchFamily="2" charset="2"/>
              </a:rPr>
              <a:t> wind </a:t>
            </a:r>
            <a:r>
              <a:rPr lang="de-DE" dirty="0" err="1">
                <a:sym typeface="Wingdings" panose="05000000000000000000" pitchFamily="2" charset="2"/>
              </a:rPr>
              <a:t>dirction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which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cruicual</a:t>
            </a:r>
            <a:r>
              <a:rPr lang="de-DE" dirty="0">
                <a:sym typeface="Wingdings" panose="05000000000000000000" pitchFamily="2" charset="2"/>
              </a:rPr>
              <a:t>!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Regarding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 A,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shaddow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flicker</a:t>
            </a:r>
            <a:r>
              <a:rPr lang="de-DE" dirty="0">
                <a:sym typeface="Wingdings" panose="05000000000000000000" pitchFamily="2" charset="2"/>
              </a:rPr>
              <a:t> will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problem</a:t>
            </a:r>
            <a:r>
              <a:rPr lang="de-DE" dirty="0">
                <a:sym typeface="Wingdings" panose="05000000000000000000" pitchFamily="2" charset="2"/>
              </a:rPr>
              <a:t>, but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morning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ours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With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 F-H, I am not </a:t>
            </a:r>
            <a:r>
              <a:rPr lang="de-DE" dirty="0" err="1">
                <a:sym typeface="Wingdings" panose="05000000000000000000" pitchFamily="2" charset="2"/>
              </a:rPr>
              <a:t>sure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use</a:t>
            </a:r>
            <a:r>
              <a:rPr lang="de-DE" dirty="0">
                <a:sym typeface="Wingdings" panose="05000000000000000000" pitchFamily="2" charset="2"/>
              </a:rPr>
              <a:t>. I </a:t>
            </a:r>
            <a:r>
              <a:rPr lang="de-DE" dirty="0" err="1">
                <a:sym typeface="Wingdings" panose="05000000000000000000" pitchFamily="2" charset="2"/>
              </a:rPr>
              <a:t>assume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farmers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so.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In </a:t>
            </a:r>
            <a:r>
              <a:rPr lang="de-DE" dirty="0" err="1">
                <a:sym typeface="Wingdings" panose="05000000000000000000" pitchFamily="2" charset="2"/>
              </a:rPr>
              <a:t>my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opinion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better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side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now</a:t>
            </a:r>
            <a:r>
              <a:rPr lang="de-DE" dirty="0">
                <a:sym typeface="Wingdings" panose="05000000000000000000" pitchFamily="2" charset="2"/>
              </a:rPr>
              <a:t>.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amount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water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resources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could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major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problem</a:t>
            </a:r>
            <a:r>
              <a:rPr lang="de-DE" dirty="0">
                <a:sym typeface="Wingdings" panose="05000000000000000000" pitchFamily="2" charset="2"/>
              </a:rPr>
              <a:t>, but </a:t>
            </a:r>
            <a:r>
              <a:rPr lang="de-DE" dirty="0" err="1">
                <a:sym typeface="Wingdings" panose="05000000000000000000" pitchFamily="2" charset="2"/>
              </a:rPr>
              <a:t>according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soil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analysis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will not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problem</a:t>
            </a:r>
            <a:r>
              <a:rPr lang="de-DE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7C25D-84A0-BE45-5F58-45C867B1B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378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943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504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97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bib.com/tools/ieee-citation-generator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8857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12.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Bed</a:t>
            </a:r>
            <a:r>
              <a:rPr lang="de-DE" dirty="0"/>
              <a:t> &amp; Yaw System  </a:t>
            </a:r>
          </a:p>
          <a:p>
            <a:pPr lvl="1"/>
            <a:r>
              <a:rPr lang="de-DE" dirty="0"/>
              <a:t>13. Tower  </a:t>
            </a:r>
          </a:p>
          <a:p>
            <a:pPr lvl="1"/>
            <a:r>
              <a:rPr lang="de-DE" dirty="0"/>
              <a:t>14. </a:t>
            </a:r>
            <a:r>
              <a:rPr lang="de-DE" dirty="0" err="1"/>
              <a:t>Foundation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15. Storage System 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Teams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466CB9-E665-36BA-2132-8519CA303C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 algn="l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1.  </a:t>
            </a:r>
            <a:r>
              <a:rPr lang="de-DE" dirty="0" err="1"/>
              <a:t>Windfarm</a:t>
            </a:r>
            <a:r>
              <a:rPr lang="de-DE" dirty="0"/>
              <a:t> Project Development  </a:t>
            </a:r>
          </a:p>
          <a:p>
            <a:pPr lvl="1"/>
            <a:r>
              <a:rPr lang="de-DE" dirty="0"/>
              <a:t>2.  Loads and Dynamics  </a:t>
            </a:r>
          </a:p>
          <a:p>
            <a:pPr lvl="1"/>
            <a:r>
              <a:rPr lang="de-DE" dirty="0"/>
              <a:t>3.  Feedback Controller  </a:t>
            </a:r>
          </a:p>
          <a:p>
            <a:pPr lvl="1"/>
            <a:r>
              <a:rPr lang="de-DE" dirty="0"/>
              <a:t>4.  Lidar-</a:t>
            </a:r>
            <a:r>
              <a:rPr lang="de-DE" dirty="0" err="1"/>
              <a:t>Assisted</a:t>
            </a:r>
            <a:r>
              <a:rPr lang="de-DE" dirty="0"/>
              <a:t> Controller  </a:t>
            </a:r>
          </a:p>
          <a:p>
            <a:pPr lvl="1"/>
            <a:r>
              <a:rPr lang="de-DE" dirty="0"/>
              <a:t>5.  Rotor Blade </a:t>
            </a:r>
            <a:r>
              <a:rPr lang="de-DE" dirty="0" err="1"/>
              <a:t>Aerodynamics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6.  Rotor Blade </a:t>
            </a:r>
            <a:r>
              <a:rPr lang="de-DE" dirty="0" err="1"/>
              <a:t>Structures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7. 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Drivetrain</a:t>
            </a:r>
            <a:r>
              <a:rPr lang="de-DE" dirty="0"/>
              <a:t> (EDT)  </a:t>
            </a:r>
          </a:p>
          <a:p>
            <a:pPr lvl="1"/>
            <a:r>
              <a:rPr lang="de-DE" dirty="0"/>
              <a:t>8.  </a:t>
            </a:r>
            <a:r>
              <a:rPr lang="de-DE" dirty="0" err="1"/>
              <a:t>Grid</a:t>
            </a:r>
            <a:r>
              <a:rPr lang="de-DE" dirty="0"/>
              <a:t> Code Development (GCD)  </a:t>
            </a:r>
          </a:p>
          <a:p>
            <a:pPr lvl="1"/>
            <a:r>
              <a:rPr lang="de-DE" dirty="0"/>
              <a:t>9.  Rotor Hub &amp; Pitch System  </a:t>
            </a:r>
          </a:p>
          <a:p>
            <a:pPr lvl="1"/>
            <a:r>
              <a:rPr lang="de-DE" dirty="0"/>
              <a:t>10. Rotor </a:t>
            </a:r>
            <a:r>
              <a:rPr lang="de-DE" dirty="0" err="1"/>
              <a:t>Bearing</a:t>
            </a:r>
            <a:r>
              <a:rPr lang="de-DE" dirty="0"/>
              <a:t> System  </a:t>
            </a:r>
          </a:p>
          <a:p>
            <a:pPr lvl="1"/>
            <a:r>
              <a:rPr lang="de-DE" dirty="0"/>
              <a:t>11. </a:t>
            </a:r>
            <a:r>
              <a:rPr lang="de-DE" dirty="0" err="1"/>
              <a:t>Gearbox</a:t>
            </a:r>
            <a:r>
              <a:rPr lang="de-DE" dirty="0"/>
              <a:t>, Brake, Coupling  </a:t>
            </a:r>
          </a:p>
          <a:p>
            <a:pPr lvl="1"/>
            <a:r>
              <a:rPr lang="de-DE" dirty="0"/>
              <a:t>						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D841E35-8D66-8DA2-B806-8C18E5D280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6C28938A-3748-78F8-3D01-B82DF87C9B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3A903679-8273-AC0E-AD57-A9C78EE23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31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phy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:a16="http://schemas.microsoft.com/office/drawing/2014/main" id="{9B5BA113-ABD0-9B33-1E2F-5863B083FE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994031" y="2734408"/>
            <a:ext cx="1245576" cy="183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:a16="http://schemas.microsoft.com/office/drawing/2014/main" id="{59531AAE-8AA3-6039-F69E-EDD1AF57C810}"/>
              </a:ext>
            </a:extLst>
          </p:cNvPr>
          <p:cNvSpPr/>
          <p:nvPr userDrawn="1"/>
        </p:nvSpPr>
        <p:spPr>
          <a:xfrm>
            <a:off x="4475285" y="4572000"/>
            <a:ext cx="5969977" cy="167786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The style </a:t>
            </a:r>
            <a:r>
              <a:rPr lang="it-IT" dirty="0" err="1"/>
              <a:t>chosen</a:t>
            </a:r>
            <a:r>
              <a:rPr lang="it-IT" dirty="0"/>
              <a:t> for </a:t>
            </a:r>
            <a:r>
              <a:rPr lang="it-IT" dirty="0" err="1"/>
              <a:t>citation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IEEE, so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citation</a:t>
            </a:r>
            <a:r>
              <a:rPr lang="it-IT" dirty="0"/>
              <a:t> follow </a:t>
            </a:r>
            <a:r>
              <a:rPr lang="it-IT" dirty="0" err="1"/>
              <a:t>that</a:t>
            </a:r>
            <a:r>
              <a:rPr lang="it-IT" dirty="0"/>
              <a:t> style.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an IEEE </a:t>
            </a:r>
            <a:r>
              <a:rPr lang="it-IT" dirty="0" err="1"/>
              <a:t>citation</a:t>
            </a:r>
            <a:r>
              <a:rPr lang="it-IT" dirty="0"/>
              <a:t> from a website, </a:t>
            </a:r>
            <a:r>
              <a:rPr lang="it-IT" dirty="0" err="1"/>
              <a:t>you</a:t>
            </a:r>
            <a:r>
              <a:rPr lang="it-IT" dirty="0"/>
              <a:t> can use some free </a:t>
            </a:r>
            <a:r>
              <a:rPr lang="it-IT" dirty="0" err="1"/>
              <a:t>converters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the internet, like:</a:t>
            </a:r>
          </a:p>
          <a:p>
            <a:pPr algn="ctr"/>
            <a:r>
              <a:rPr lang="en-GB" b="1" dirty="0">
                <a:hlinkClick r:id="rId2"/>
              </a:rPr>
              <a:t>https://www.mybib.com/tools/ieee-citation-generator</a:t>
            </a:r>
            <a:r>
              <a:rPr lang="en-GB" b="1" dirty="0"/>
              <a:t>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226F6F8F-D65D-4B43-5785-E89E617F8616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76AEEC7-3E6C-8FE6-7104-34FC937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27D13C7-4982-3CF9-E6C0-8109C888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4A0136B-0337-50A8-941C-6DC048D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A21B8924-2541-A57C-7990-899E2DC11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6439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BDC2AF-40F8-8529-16FE-AE51A8BD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A36B392-F5AC-41D8-5903-3EE036BA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95A811-7A18-1583-7B9C-87A7CBB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E735FEA-D591-2E8E-B9B4-2A6BAFE00D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23280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6092FF3-E2C2-B5C5-579F-21F140EB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AD0AE9-D3B7-2239-8DBB-350367E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1BD0BA0-666C-E532-C68B-11386947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027E2607-9D4B-3DD5-A6A2-FC3CB80BCC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235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EB4231A-B976-E0CE-75F3-D34A6911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E601F58-36C8-D2D9-A619-7EE49585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BFB4D11-F600-12A5-E5C2-DCA39033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39AFE95F-2805-F887-3AF4-313C835B1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3789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CAB1E-C3D8-B43B-64D5-963D13F3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3E84C0-2A5E-8136-84E3-1F57CD26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9EE80A-8782-7800-16FF-963D026B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CFBF4831-0820-F79B-E15A-914A0E578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37009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3342531-5FA3-5F71-CEB1-CFCD86F1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D108632-F456-C23D-6809-CF44E36A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4F6375C-67FA-9BF2-A821-A5611C2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E6CFA6E-C964-BB71-3D6D-D966EE4660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4655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DAC50BC-A24B-779F-0533-7A27D611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B06DBDC-0EA1-59AB-DB5D-AEE297E6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EB43FC5-BB47-1A87-75C6-C0AFB5C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80B36F8-3A7C-6F05-A0AB-F3F43BA092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2613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C34C088-08EA-3896-8F05-16D82C51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EA7E74-7B1F-8648-209E-BFE07FF1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97D1D-1741-1791-CBA3-FA5CA67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6A2FA29E-F5F4-39E0-E0C6-CACC20E04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8711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945ED5-EBD1-3567-F959-B92E831E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B6A4D0-1BA6-C02F-BE18-391B96E9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12E4BF-484F-C87E-8228-534B62A6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A24C13F3-9C79-1E9F-ED48-61D2AD9586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70189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 userDrawn="1"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2B0D505-239D-592F-D28C-2537FD6A6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2399" y="4130862"/>
            <a:ext cx="3822700" cy="164669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1st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Date: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202X</a:t>
            </a:r>
          </a:p>
          <a:p>
            <a:pPr lvl="4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64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contents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6">
            <a:extLst>
              <a:ext uri="{FF2B5EF4-FFF2-40B4-BE49-F238E27FC236}">
                <a16:creationId xmlns:a16="http://schemas.microsoft.com/office/drawing/2014/main" id="{170C5CF7-7129-6BD6-B815-EAF32508EFB5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7BE5E88-0734-5426-D3DF-C7901A7359D4}"/>
              </a:ext>
            </a:extLst>
          </p:cNvPr>
          <p:cNvSpPr/>
          <p:nvPr userDrawn="1"/>
        </p:nvSpPr>
        <p:spPr>
          <a:xfrm>
            <a:off x="4025317" y="4094711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 and short, concise bullet points) </a:t>
            </a:r>
            <a:br>
              <a:rPr lang="it-IT" dirty="0"/>
            </a:b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topics</a:t>
            </a:r>
            <a:r>
              <a:rPr lang="it-IT" dirty="0"/>
              <a:t> for the 4 min </a:t>
            </a:r>
            <a:r>
              <a:rPr lang="it-IT" dirty="0" err="1"/>
              <a:t>timeslot</a:t>
            </a:r>
            <a:r>
              <a:rPr lang="it-IT" dirty="0"/>
              <a:t>!</a:t>
            </a:r>
            <a:endParaRPr lang="en-GB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1100C08-BD4D-E3E4-CE88-2FD7DF2770C3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5B86036-57A0-C8C5-C8BB-699A37ABA2A8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4195E91-DEC0-2198-8D7F-F5D7511FB31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EC107A6-E0D9-69FD-44BC-CFD5F05D7C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CC2EBC5-DD43-6B7E-A5D7-5CD5B0E30A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7DFBCC3-CC46-17B2-DF15-92940A386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84858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30640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CFF2-C4A0-C88B-1E9C-7E885138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93A8F-E2E3-B4BD-3B84-D178AF0ED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5BFD4-B46B-34FE-9A8B-9033E96DC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2582E-7652-4336-8F82-B8F78DEBE1E6}" type="datetime1">
              <a:rPr lang="en-GB" smtClean="0"/>
              <a:t>07/10/2025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3137-53E8-FAAE-F427-32424D86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3579" y="6356350"/>
            <a:ext cx="403654" cy="365125"/>
          </a:xfrm>
        </p:spPr>
        <p:txBody>
          <a:bodyPr/>
          <a:lstStyle>
            <a:lvl1pPr>
              <a:defRPr sz="1600"/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6940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4901-6338-2E30-CCE8-77FD13F5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100E-89DB-4D21-B66A-B5E24FA59FB2}" type="datetime1">
              <a:rPr lang="en-GB" smtClean="0"/>
              <a:t>07/10/2025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B5D97-094A-D8D8-0C4D-1DC08462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428" y="6349546"/>
            <a:ext cx="653143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7412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05379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ptos (Textkörper)"/>
              </a:defRPr>
            </a:lvl1pPr>
          </a:lstStyle>
          <a:p>
            <a:r>
              <a:rPr lang="en-GB"/>
              <a:t>Optimus Syria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1066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/>
              <a:t>Title, </a:t>
            </a:r>
            <a:r>
              <a:rPr lang="de-DE" err="1"/>
              <a:t>example</a:t>
            </a:r>
            <a:r>
              <a:rPr lang="de-DE"/>
              <a:t>: Tasks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week</a:t>
            </a:r>
            <a:endParaRPr lang="de-DE"/>
          </a:p>
          <a:p>
            <a:pPr lvl="1"/>
            <a:r>
              <a:rPr lang="de-DE" err="1"/>
              <a:t>Example</a:t>
            </a:r>
            <a:r>
              <a:rPr lang="de-DE"/>
              <a:t>: </a:t>
            </a:r>
            <a:r>
              <a:rPr lang="de-DE" err="1"/>
              <a:t>drawings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week</a:t>
            </a:r>
            <a:endParaRPr lang="de-DE"/>
          </a:p>
          <a:p>
            <a:pPr lvl="0"/>
            <a:r>
              <a:rPr lang="de-DE"/>
              <a:t>X</a:t>
            </a:r>
          </a:p>
          <a:p>
            <a:pPr lvl="1"/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List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contents</a:t>
            </a:r>
            <a:endParaRPr lang="en-GB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1D698B0-A9D8-3F20-FB6B-142175206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DEDA88-A05B-D072-3906-88F669F57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Grid Code Development 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3B09F5-3944-2D79-A90A-78D10985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969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/>
              <a:t>1. Title, </a:t>
            </a:r>
            <a:r>
              <a:rPr lang="de-DE" err="1"/>
              <a:t>example</a:t>
            </a:r>
            <a:r>
              <a:rPr lang="de-DE"/>
              <a:t>: Tasks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week</a:t>
            </a:r>
            <a:r>
              <a:rPr lang="de-DE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err="1"/>
              <a:t>Abcd</a:t>
            </a:r>
            <a:endParaRPr lang="de-DE"/>
          </a:p>
          <a:p>
            <a:pPr lvl="1"/>
            <a:r>
              <a:rPr lang="de-DE" err="1"/>
              <a:t>efgh</a:t>
            </a:r>
            <a:endParaRPr lang="de-DE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9BABF08-4583-A30D-91AC-4EF4371241D3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397FEF1B-0B2D-57EE-FFEE-78DFA8425B6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Grid Code Development / 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8DCA3502-EC4B-9C8C-4E86-7A2B6E5BAEF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101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err="1"/>
              <a:t>Bibliography</a:t>
            </a:r>
            <a:r>
              <a:rPr lang="de-DE"/>
              <a:t> – </a:t>
            </a:r>
            <a:r>
              <a:rPr lang="de-DE" err="1"/>
              <a:t>team</a:t>
            </a:r>
            <a:r>
              <a:rPr lang="de-DE"/>
              <a:t> </a:t>
            </a:r>
            <a:r>
              <a:rPr lang="de-DE" err="1"/>
              <a:t>name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[1] </a:t>
            </a:r>
            <a:r>
              <a:rPr lang="en-GB"/>
              <a:t>“How HOMER Calculates Wind Turbine Power Output,” </a:t>
            </a:r>
            <a:r>
              <a:rPr lang="en-GB" i="1"/>
              <a:t>Homerenergy.com</a:t>
            </a:r>
            <a:r>
              <a:rPr lang="en-GB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[2] …..</a:t>
            </a:r>
            <a:endParaRPr lang="it-IT"/>
          </a:p>
          <a:p>
            <a:pPr lvl="0"/>
            <a:endParaRPr lang="de-DE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7B94357-2495-BD01-8AF1-BF8AD3A3F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91331C7-1460-AEE4-41C0-AA07A4465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Grid Code Development / Optimus Syria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5F694FA-7A69-2FF7-5414-4474A261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798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 userDrawn="1"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2B0D505-239D-592F-D28C-2537FD6A6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2399" y="4130862"/>
            <a:ext cx="3822700" cy="164669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1st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Date: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202X</a:t>
            </a:r>
          </a:p>
          <a:p>
            <a:pPr lvl="4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80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33" name="Isosceles Triangle 6">
            <a:extLst>
              <a:ext uri="{FF2B5EF4-FFF2-40B4-BE49-F238E27FC236}">
                <a16:creationId xmlns:a16="http://schemas.microsoft.com/office/drawing/2014/main" id="{8F14EFAA-BA4A-16CF-D530-1409613BCF5B}"/>
              </a:ext>
            </a:extLst>
          </p:cNvPr>
          <p:cNvSpPr/>
          <p:nvPr userDrawn="1"/>
        </p:nvSpPr>
        <p:spPr>
          <a:xfrm>
            <a:off x="1412841" y="3797919"/>
            <a:ext cx="1380683" cy="886192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8CE1E011-6342-172C-03D6-BB39C24A4CCA}"/>
              </a:ext>
            </a:extLst>
          </p:cNvPr>
          <p:cNvSpPr/>
          <p:nvPr userDrawn="1"/>
        </p:nvSpPr>
        <p:spPr>
          <a:xfrm>
            <a:off x="354584" y="4714776"/>
            <a:ext cx="3512337" cy="95079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First slide for groups</a:t>
            </a:r>
            <a:endParaRPr lang="en-GB" dirty="0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845F127-8728-66DF-03BE-17119A20BE05}"/>
              </a:ext>
            </a:extLst>
          </p:cNvPr>
          <p:cNvSpPr/>
          <p:nvPr userDrawn="1"/>
        </p:nvSpPr>
        <p:spPr>
          <a:xfrm>
            <a:off x="1860787" y="3750629"/>
            <a:ext cx="4847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CA471AD5-5F65-3AF9-9ABB-E6F7475B2672}"/>
              </a:ext>
            </a:extLst>
          </p:cNvPr>
          <p:cNvSpPr/>
          <p:nvPr userDrawn="1"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42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73EF994-6CA7-B763-F215-A7D1723E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3A8B7922-CD64-E421-B5E5-B7BA56CBCB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545273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73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1"/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6">
            <a:extLst>
              <a:ext uri="{FF2B5EF4-FFF2-40B4-BE49-F238E27FC236}">
                <a16:creationId xmlns:a16="http://schemas.microsoft.com/office/drawing/2014/main" id="{3272B118-64EE-99BB-8728-CE26B185DCFC}"/>
              </a:ext>
            </a:extLst>
          </p:cNvPr>
          <p:cNvSpPr/>
          <p:nvPr userDrawn="1"/>
        </p:nvSpPr>
        <p:spPr>
          <a:xfrm>
            <a:off x="8353959" y="1690688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CA8528F-A469-ED70-E9CA-F25798C1A305}"/>
              </a:ext>
            </a:extLst>
          </p:cNvPr>
          <p:cNvSpPr/>
          <p:nvPr userDrawn="1"/>
        </p:nvSpPr>
        <p:spPr>
          <a:xfrm>
            <a:off x="2209800" y="3095720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[1], [2], [3]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from a source (</a:t>
            </a:r>
            <a:r>
              <a:rPr lang="it-IT" dirty="0" err="1"/>
              <a:t>numbers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 like in the </a:t>
            </a:r>
            <a:r>
              <a:rPr lang="it-IT" dirty="0" err="1"/>
              <a:t>bibliography</a:t>
            </a:r>
            <a:r>
              <a:rPr lang="it-IT" dirty="0"/>
              <a:t>) (</a:t>
            </a:r>
            <a:r>
              <a:rPr lang="it-IT" dirty="0" err="1"/>
              <a:t>incl</a:t>
            </a:r>
            <a:r>
              <a:rPr lang="it-IT" dirty="0"/>
              <a:t>. pictures /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by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,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you’ve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) [Style </a:t>
            </a:r>
            <a:r>
              <a:rPr lang="it-IT" dirty="0" err="1"/>
              <a:t>Aptos</a:t>
            </a:r>
            <a:r>
              <a:rPr lang="it-IT" dirty="0"/>
              <a:t>/14]</a:t>
            </a:r>
            <a:endParaRPr lang="en-GB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1F8C099-06EF-7661-9A3C-60FE5CD4C5D5}"/>
              </a:ext>
            </a:extLst>
          </p:cNvPr>
          <p:cNvSpPr/>
          <p:nvPr userDrawn="1"/>
        </p:nvSpPr>
        <p:spPr>
          <a:xfrm>
            <a:off x="8862928" y="1838850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E31FDF0-C963-BED4-C97E-FF9F67C07D21}"/>
              </a:ext>
            </a:extLst>
          </p:cNvPr>
          <p:cNvSpPr/>
          <p:nvPr userDrawn="1"/>
        </p:nvSpPr>
        <p:spPr>
          <a:xfrm>
            <a:off x="7312803" y="3084777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</a:p>
          <a:p>
            <a:pPr algn="ctr"/>
            <a:r>
              <a:rPr lang="it-IT" dirty="0"/>
              <a:t>an </a:t>
            </a:r>
            <a:r>
              <a:rPr lang="it-IT" dirty="0" err="1"/>
              <a:t>intial</a:t>
            </a:r>
            <a:r>
              <a:rPr lang="it-IT" dirty="0"/>
              <a:t> slide with </a:t>
            </a:r>
            <a:r>
              <a:rPr lang="it-IT" dirty="0" err="1"/>
              <a:t>all</a:t>
            </a:r>
            <a:r>
              <a:rPr lang="it-IT" dirty="0"/>
              <a:t> the tasks </a:t>
            </a:r>
            <a:r>
              <a:rPr lang="it-IT" dirty="0" err="1"/>
              <a:t>completed</a:t>
            </a:r>
            <a:r>
              <a:rPr lang="it-IT" dirty="0"/>
              <a:t> for the week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be </a:t>
            </a:r>
            <a:r>
              <a:rPr lang="it-IT" dirty="0" err="1"/>
              <a:t>included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style,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more text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(short, concise bullet points are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A9FE0F-4438-A90E-178E-370DFB88F067}"/>
              </a:ext>
            </a:extLst>
          </p:cNvPr>
          <p:cNvSpPr txBox="1"/>
          <p:nvPr userDrawn="1"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[2]….</a:t>
            </a:r>
          </a:p>
        </p:txBody>
      </p: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C9F1C9AE-6377-666B-8F06-CF0B8B3171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02229" y="4898571"/>
            <a:ext cx="1487714" cy="1318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8C56F642-24B4-9889-6DFF-DDDACEFB7E68}"/>
              </a:ext>
            </a:extLst>
          </p:cNvPr>
          <p:cNvSpPr/>
          <p:nvPr userDrawn="1"/>
        </p:nvSpPr>
        <p:spPr>
          <a:xfrm>
            <a:off x="5256400" y="16343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5B6D5E1-3173-F7DB-AFEA-577613F3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4201E827-9609-58AA-70BC-996E2AD0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E013F6E-0CEE-85C3-4AD1-ADEED88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4C7AB516-D061-772D-6849-99EBB44689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039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79D6A9B-7716-D398-EE18-2F2D6AC11B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5BE17EA-55E6-D579-4D1F-7901F944C6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10CEF70-3482-4FC0-A3A4-7FB408C94A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879E7A9-C563-396E-C6B6-B45497D43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43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item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22)</a:t>
            </a:r>
          </a:p>
          <a:p>
            <a:pPr lvl="1"/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20)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703A19AF-E449-D353-12E1-A3DAF32E3EAB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50D751B-3D4C-8864-D7F4-6EC8348A31EE}"/>
              </a:ext>
            </a:extLst>
          </p:cNvPr>
          <p:cNvSpPr/>
          <p:nvPr userDrawn="1"/>
        </p:nvSpPr>
        <p:spPr>
          <a:xfrm>
            <a:off x="4025317" y="4094711"/>
            <a:ext cx="3933255" cy="129819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BUT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use </a:t>
            </a:r>
            <a:r>
              <a:rPr lang="it-IT" dirty="0" err="1"/>
              <a:t>underpoints</a:t>
            </a:r>
            <a:r>
              <a:rPr lang="it-IT" dirty="0"/>
              <a:t> </a:t>
            </a:r>
            <a:r>
              <a:rPr lang="it-IT" dirty="0" err="1"/>
              <a:t>please</a:t>
            </a:r>
            <a:r>
              <a:rPr lang="it-IT" dirty="0"/>
              <a:t> with the i, ii, iii….</a:t>
            </a:r>
            <a:endParaRPr lang="en-GB" dirty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9BDEC9EB-F30A-F42A-26C3-F9AE08765705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BA2A1-6BBA-CA7A-578A-6529C5AD3CFE}"/>
              </a:ext>
            </a:extLst>
          </p:cNvPr>
          <p:cNvSpPr/>
          <p:nvPr userDrawn="1"/>
        </p:nvSpPr>
        <p:spPr>
          <a:xfrm>
            <a:off x="927758" y="2796999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19E5AF50-94A3-4308-3B68-BAD76E7A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798D87B-B794-AD8A-40F1-DEA4D54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E6253E5-E305-7986-3017-8FAC6F34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7E202380-1BD6-7A10-C51A-497A42391B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732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228F91E-E7AD-B275-5A60-89428222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F4F81C7-2C44-8CF8-2928-655E74DC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0D8F3F-3088-D685-66AD-D2110FD4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29BD9540-0DAC-F607-0D84-145CAF084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9943038B-A8F9-48D6-0A29-94D4AA659F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73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8" name="Connector: Elbow 6">
            <a:extLst>
              <a:ext uri="{FF2B5EF4-FFF2-40B4-BE49-F238E27FC236}">
                <a16:creationId xmlns:a16="http://schemas.microsoft.com/office/drawing/2014/main" id="{7A01EE56-12C5-DD96-C172-C145A0ED64CB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3791371" y="4238699"/>
            <a:ext cx="4563205" cy="122213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5">
            <a:extLst>
              <a:ext uri="{FF2B5EF4-FFF2-40B4-BE49-F238E27FC236}">
                <a16:creationId xmlns:a16="http://schemas.microsoft.com/office/drawing/2014/main" id="{EE3D1715-661B-80A0-F167-264ACC369A68}"/>
              </a:ext>
            </a:extLst>
          </p:cNvPr>
          <p:cNvSpPr/>
          <p:nvPr userDrawn="1"/>
        </p:nvSpPr>
        <p:spPr>
          <a:xfrm>
            <a:off x="7796637" y="3405202"/>
            <a:ext cx="3922209" cy="2011693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Add</a:t>
            </a:r>
            <a:r>
              <a:rPr lang="it-IT" sz="1400" dirty="0"/>
              <a:t> a link to the </a:t>
            </a:r>
            <a:r>
              <a:rPr lang="it-IT" sz="1400" dirty="0" err="1"/>
              <a:t>reference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goes</a:t>
            </a:r>
            <a:r>
              <a:rPr lang="it-IT" sz="1400" dirty="0"/>
              <a:t> to the last slide: highlight the </a:t>
            </a:r>
            <a:r>
              <a:rPr lang="it-IT" sz="1400" dirty="0" err="1"/>
              <a:t>number</a:t>
            </a:r>
            <a:r>
              <a:rPr lang="it-IT" sz="1400" dirty="0"/>
              <a:t>-&gt;</a:t>
            </a:r>
            <a:r>
              <a:rPr lang="it-IT" sz="1400" dirty="0" err="1"/>
              <a:t>right</a:t>
            </a:r>
            <a:r>
              <a:rPr lang="it-IT" sz="1400" dirty="0"/>
              <a:t> click-&gt;</a:t>
            </a:r>
            <a:r>
              <a:rPr lang="it-IT" sz="1400" dirty="0" err="1"/>
              <a:t>select</a:t>
            </a:r>
            <a:r>
              <a:rPr lang="it-IT" sz="1400" dirty="0"/>
              <a:t> link-&gt;place in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document</a:t>
            </a:r>
            <a:r>
              <a:rPr lang="it-IT" sz="1400" dirty="0"/>
              <a:t>-&gt;</a:t>
            </a:r>
            <a:r>
              <a:rPr lang="it-IT" sz="1400" dirty="0" err="1"/>
              <a:t>select</a:t>
            </a:r>
            <a:r>
              <a:rPr lang="it-IT" sz="1400" dirty="0"/>
              <a:t> last slide</a:t>
            </a:r>
            <a:endParaRPr lang="en-GB" sz="14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A1188C36-D6CB-FA53-013E-FC56AD427952}"/>
              </a:ext>
            </a:extLst>
          </p:cNvPr>
          <p:cNvSpPr/>
          <p:nvPr userDrawn="1"/>
        </p:nvSpPr>
        <p:spPr>
          <a:xfrm>
            <a:off x="6495002" y="1875014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49D4654-CB69-04EA-986A-2264B7A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C28337D-790B-E06F-0074-04AA48B9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2A63292-0139-33E2-79E8-D1F485A4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596BA109-7562-188F-19E6-BAFF28DC5C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48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D8651D-3525-44E9-EF74-5AE1C96E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C35C132-0CB8-F9A6-EC6C-F3AC1F1B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22F58FF-5AD5-CF97-4FEE-FB1F38CD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DC21B0DD-4D97-871C-E587-F10AD55D8B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07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D36E4AE-BF2C-D504-0887-03D81D07CDC8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7608A32D-44F3-01F2-D6ED-924DFF3CC33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Free-form: Shape 13">
            <a:extLst>
              <a:ext uri="{FF2B5EF4-FFF2-40B4-BE49-F238E27FC236}">
                <a16:creationId xmlns:a16="http://schemas.microsoft.com/office/drawing/2014/main" id="{1DE142EE-E501-93E6-565D-AB4A5A647F0F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76A7918-93DA-D7CE-97A3-DDF18B379B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Team Name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ABD3F4B-4853-EC8E-00EB-5109F86CE0F1}"/>
              </a:ext>
            </a:extLst>
          </p:cNvPr>
          <p:cNvSpPr/>
          <p:nvPr userDrawn="1"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-form: Shape 13">
            <a:extLst>
              <a:ext uri="{FF2B5EF4-FFF2-40B4-BE49-F238E27FC236}">
                <a16:creationId xmlns:a16="http://schemas.microsoft.com/office/drawing/2014/main" id="{2BF40EC9-0D42-5E08-04BD-F330229C7518}"/>
              </a:ext>
            </a:extLst>
          </p:cNvPr>
          <p:cNvSpPr/>
          <p:nvPr userDrawn="1"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-form: Shape 13">
            <a:extLst>
              <a:ext uri="{FF2B5EF4-FFF2-40B4-BE49-F238E27FC236}">
                <a16:creationId xmlns:a16="http://schemas.microsoft.com/office/drawing/2014/main" id="{0BB1BAA4-B843-57F3-9FCE-C9585D332FAE}"/>
              </a:ext>
            </a:extLst>
          </p:cNvPr>
          <p:cNvSpPr/>
          <p:nvPr userDrawn="1"/>
        </p:nvSpPr>
        <p:spPr>
          <a:xfrm rot="10800000">
            <a:off x="-26376" y="-254312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17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3" r:id="rId2"/>
    <p:sldLayoutId id="2147483686" r:id="rId3"/>
    <p:sldLayoutId id="2147483674" r:id="rId4"/>
    <p:sldLayoutId id="2147483685" r:id="rId5"/>
    <p:sldLayoutId id="2147483684" r:id="rId6"/>
    <p:sldLayoutId id="2147483688" r:id="rId7"/>
    <p:sldLayoutId id="2147483666" r:id="rId8"/>
    <p:sldLayoutId id="2147483689" r:id="rId9"/>
    <p:sldLayoutId id="2147483662" r:id="rId10"/>
    <p:sldLayoutId id="2147483690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620995-1DFE-FB81-B1FD-1F43AD25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9FFA78-25BC-8AF7-71C4-CCA91A932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B32A29-5E71-00A9-66DA-1FED8EA8F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Optimus Syria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A1141D-8ADF-66F7-AB0C-CAA4E1B2C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138566-A99B-8C60-010B-13E0F43C5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55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png"/><Relationship Id="rId5" Type="http://schemas.openxmlformats.org/officeDocument/2006/relationships/image" Target="../media/image8.png"/><Relationship Id="rId4" Type="http://schemas.openxmlformats.org/officeDocument/2006/relationships/image" Target="../media/image4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antec-group.com/wp-content/uploads/2021/12/Catalogo-Wind-2022.pdf" TargetMode="External"/><Relationship Id="rId2" Type="http://schemas.openxmlformats.org/officeDocument/2006/relationships/hyperlink" Target="https://www.twiflex.com/en/newsroom/2016/02/is-caliper-brake-solutions-for-wind-turbines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flender.com/en/branchesAndApplications/winergy#:~:text=Two%20powerful%20brands%20%2D%20one%20company,wind%20for%20a%20better%20future" TargetMode="External"/><Relationship Id="rId5" Type="http://schemas.openxmlformats.org/officeDocument/2006/relationships/hyperlink" Target="https://www.zf.com/products/en/wind/home/wind.html#:~:text=Empowering%20a%20Sustainable%20Future%20Together&amp;text=ZF%20Wind%20Power%20develops%2C%20together,future%20together%20with%20our%20partners" TargetMode="External"/><Relationship Id="rId4" Type="http://schemas.openxmlformats.org/officeDocument/2006/relationships/hyperlink" Target="https://www.windsourcing.com/en/spare-parts-and-repair-material/brakes/brake-calipers/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" Target="slide136.xml"/><Relationship Id="rId3" Type="http://schemas.openxmlformats.org/officeDocument/2006/relationships/diagramLayout" Target="../diagrams/layout6.xml"/><Relationship Id="rId7" Type="http://schemas.openxmlformats.org/officeDocument/2006/relationships/image" Target="../media/image6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slide" Target="slide136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mdpi.com/1996-1073/14/12/3581?utm_source" TargetMode="Externa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6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1.sv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ntef.no/globalassets/project/eera-deepwind-2023/presentasjoner/substructures_krathe.pdf?utm_source" TargetMode="External"/><Relationship Id="rId2" Type="http://schemas.openxmlformats.org/officeDocument/2006/relationships/hyperlink" Target="https://www.researchgate.net/publication/308793459_On_the_impact_of_multi-axial_stress_states_on_trailing_edge_bondlines_in_wind_turbine_rotor_blades" TargetMode="Externa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www.mdpi.com/1996-1073/14/12/3581?utm_source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ilgrids.org/?utm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4" Type="http://schemas.openxmlformats.org/officeDocument/2006/relationships/hyperlink" Target="file:///C:\Users\Amgad\OneDrive\Desktop\44444.pptx" TargetMode="Externa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soilgrids.org/?utm" TargetMode="External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://ggis.un-igrac.org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9.png"/><Relationship Id="rId5" Type="http://schemas.openxmlformats.org/officeDocument/2006/relationships/image" Target="../media/image8.png"/><Relationship Id="rId4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bslbatt.com/blogs/lithium-battery-price-2025-current-costs-trends-and-changes/" TargetMode="External"/><Relationship Id="rId2" Type="http://schemas.openxmlformats.org/officeDocument/2006/relationships/hyperlink" Target="https://www.battery.associates/post/state-of-art-of-flow-batteries-a-brief-overview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sciencedirect.com/topics/engineering/sodium-sulfur-battery#:~:text=Sodium%E2%80%93sulfur%20batteries%20offer%20long%20battery%20lifetime%20(up,its%20explosiveness%20have%20constrained%20its%20wide%2Dscale%20implementation" TargetMode="External"/><Relationship Id="rId5" Type="http://schemas.openxmlformats.org/officeDocument/2006/relationships/hyperlink" Target="https://www.skyquestt.com/report/sodium-sulfur-battery-market/companies" TargetMode="External"/><Relationship Id="rId4" Type="http://schemas.openxmlformats.org/officeDocument/2006/relationships/hyperlink" Target="https://www.sciencedirect.com/science/article/pii/S0306261924003374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nergy.gov/eere/wind/articles/top-trends-wind-technology" TargetMode="Externa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google.com/" TargetMode="External"/><Relationship Id="rId2" Type="http://schemas.openxmlformats.org/officeDocument/2006/relationships/hyperlink" Target="https://soilgrids.org/?utm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lobalwindatlas.info/en/" TargetMode="External"/><Relationship Id="rId4" Type="http://schemas.openxmlformats.org/officeDocument/2006/relationships/hyperlink" Target="https://earth.google.com/web/search/34%c2%b041%2749.6%22N+36%c2%b030%2730.0%22E/@34.67531382,36.5980701,506.39690821a,3513.70885844d,35y,360h,0t,0r/data=CiwiJgokCTkQ2iOXWkFAEQndzvkBWEFAGYw3RwMnREJAIQJ6D_SHPUJAQgIIAUICCABKCAjMjOyYBRAA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1.png"/><Relationship Id="rId4" Type="http://schemas.openxmlformats.org/officeDocument/2006/relationships/image" Target="../media/image7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3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172/1529216" TargetMode="External"/><Relationship Id="rId2" Type="http://schemas.openxmlformats.org/officeDocument/2006/relationships/slide" Target="slide8.xml"/><Relationship Id="rId1" Type="http://schemas.openxmlformats.org/officeDocument/2006/relationships/slideLayout" Target="../slideLayouts/slideLayout11.xml"/><Relationship Id="rId4" Type="http://schemas.openxmlformats.org/officeDocument/2006/relationships/slide" Target="slide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ustomXml" Target="../ink/ink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264f0c51e3af4526" Type="http://schemas.openxmlformats.org/officeDocument/2006/relationships/image" Target="../media/image61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2.xml"/><Relationship Id="R317d2d8d705f4dd8" Type="http://schemas.openxmlformats.org/officeDocument/2006/relationships/image" Target="../media/image6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qblade.org/" TargetMode="External"/><Relationship Id="rId2" Type="http://schemas.openxmlformats.org/officeDocument/2006/relationships/hyperlink" Target="http://airfoiltools.com/search/index?m%5Bgrp%5D=naca4d&amp;m%5Bsort%5D=1" TargetMode="Externa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ngky.cn/zz-horizontal-axis-turbine/13-doubly-fed-wind-turbine-principle/doubly-fed-wind-turbine-principle.html" TargetMode="External"/><Relationship Id="rId2" Type="http://schemas.openxmlformats.org/officeDocument/2006/relationships/hyperlink" Target="Grid-Code-Week2.pptx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new.abb.com/motors-generators/generators/generators-for-renewables/doubly-fed-generators" TargetMode="External"/><Relationship Id="rId5" Type="http://schemas.openxmlformats.org/officeDocument/2006/relationships/hyperlink" Target="https://www.windtech-international.com/windtech-future/is-using-dfig-in-wind-turbines-an-obsolete-technology" TargetMode="External"/><Relationship Id="rId4" Type="http://schemas.openxmlformats.org/officeDocument/2006/relationships/hyperlink" Target="https://www.siemensgamesa.com/global/en/home/products-and-services/onshore/wind-turbine-sg-5-0-145.html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png"/><Relationship Id="rId5" Type="http://schemas.openxmlformats.org/officeDocument/2006/relationships/image" Target="../media/image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011BC7-F39E-A308-B5E5-1FF36C983C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7006" y="4359716"/>
            <a:ext cx="5437987" cy="1646695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2nd week – 3rd Presentation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038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6643-E170-87BC-B4A4-6F00B16AD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1. </a:t>
            </a:r>
            <a:r>
              <a:rPr lang="it-IT" dirty="0" err="1"/>
              <a:t>Result</a:t>
            </a:r>
            <a:r>
              <a:rPr lang="it-IT" dirty="0"/>
              <a:t> file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93412-56C7-5000-DFCD-5E038456F8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B05F9-7EF6-F8ED-FCFE-3D1BAFEBAB9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73296-B19D-5333-3FCF-F441AE0F474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team/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6CADB-2F06-632F-8232-E6EBE44914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E4CBCB-B4DA-7894-76D4-D0AD9BD43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57" y="2200024"/>
            <a:ext cx="6610624" cy="3854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746D0D-6E32-8595-E0BF-645B3ED886DA}"/>
              </a:ext>
            </a:extLst>
          </p:cNvPr>
          <p:cNvSpPr txBox="1"/>
          <p:nvPr/>
        </p:nvSpPr>
        <p:spPr>
          <a:xfrm>
            <a:off x="838200" y="1562793"/>
            <a:ext cx="7416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000" dirty="0"/>
              <a:t>New file </a:t>
            </a:r>
            <a:r>
              <a:rPr lang="it-IT" sz="2000" dirty="0" err="1"/>
              <a:t>created</a:t>
            </a:r>
            <a:r>
              <a:rPr lang="it-IT" sz="2000" dirty="0"/>
              <a:t> for </a:t>
            </a:r>
            <a:r>
              <a:rPr lang="it-IT" sz="2000" dirty="0" err="1"/>
              <a:t>interfaces</a:t>
            </a:r>
            <a:r>
              <a:rPr lang="it-IT" sz="2000" dirty="0"/>
              <a:t> </a:t>
            </a:r>
            <a:r>
              <a:rPr lang="it-IT" sz="2000" dirty="0" err="1"/>
              <a:t>between</a:t>
            </a:r>
            <a:r>
              <a:rPr lang="it-IT" sz="2000" dirty="0"/>
              <a:t> the </a:t>
            </a:r>
            <a:r>
              <a:rPr lang="it-IT" sz="2000" dirty="0" err="1"/>
              <a:t>mechanical</a:t>
            </a:r>
            <a:r>
              <a:rPr lang="it-IT" sz="2000" dirty="0"/>
              <a:t> groups!!!!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207797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68FBE6-B509-B909-AA6B-8098AB113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of the week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responsibility of components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Hydrodynamic vs Hydrostatic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Suggestion for Hydrodynamic bearing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of Shaft</a:t>
            </a:r>
          </a:p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Rotorlocking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Approached companies &amp; experts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594AC-84DB-F90B-41C1-242B8398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AE7A6-AD10-9026-3762-52BDB1518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07/10/2025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1DC0B-218A-3B2C-6E05-F0F22521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100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CC1089-678C-A5E6-D474-1D4DADF6BA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624789"/>
            <a:ext cx="5596085" cy="365125"/>
          </a:xfrm>
        </p:spPr>
        <p:txBody>
          <a:bodyPr/>
          <a:lstStyle/>
          <a:p>
            <a:r>
              <a:rPr lang="de-DE" dirty="0"/>
              <a:t>Venkata Sreekanth .K</a:t>
            </a:r>
            <a:endParaRPr lang="en-GB" dirty="0"/>
          </a:p>
          <a:p>
            <a:endParaRPr lang="en-US" dirty="0"/>
          </a:p>
        </p:txBody>
      </p:sp>
      <p:sp>
        <p:nvSpPr>
          <p:cNvPr id="8" name="Fußzeilenplatzhalter 23">
            <a:extLst>
              <a:ext uri="{FF2B5EF4-FFF2-40B4-BE49-F238E27FC236}">
                <a16:creationId xmlns:a16="http://schemas.microsoft.com/office/drawing/2014/main" id="{188466AC-996C-CA15-44D2-7CB89DEF793B}"/>
              </a:ext>
            </a:extLst>
          </p:cNvPr>
          <p:cNvSpPr txBox="1">
            <a:spLocks/>
          </p:cNvSpPr>
          <p:nvPr/>
        </p:nvSpPr>
        <p:spPr>
          <a:xfrm>
            <a:off x="8802836" y="656680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Rotor Bearing System</a:t>
            </a:r>
            <a:r>
              <a:rPr lang="en-GB"/>
              <a:t> / Optimus Syria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90459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228A0-99AA-DA58-2F19-57C13C21D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0C7613-F438-4881-5A14-C68C9B51B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Divided individual responsibilities of components among team  members.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Contacted couple of bearing manufactures and some experts regarding spherical journal bearing suited for  5MW.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Conducted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about the components like rotor lock ,shaft and type of journal bearing.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391C83-D799-C4D4-A4FA-3D2E6711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of the week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AE200-F15A-44D1-6C66-1DE2E23EF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07/10/2025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02A59-51F1-07D7-6C40-CA9538DF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101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57D58D-70EB-1F82-A704-76EA7359E1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675437"/>
            <a:ext cx="5596085" cy="365125"/>
          </a:xfrm>
        </p:spPr>
        <p:txBody>
          <a:bodyPr/>
          <a:lstStyle/>
          <a:p>
            <a:r>
              <a:rPr lang="de-DE" dirty="0"/>
              <a:t>Venkata Sreekanth .K</a:t>
            </a:r>
            <a:endParaRPr lang="en-GB" dirty="0"/>
          </a:p>
          <a:p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81453BD4-83F8-9B48-2863-4C1290BA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37934510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7768C-3DCC-C8B8-00A0-836D6F1D0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694DDBD-1380-9D3A-7542-18230E4F4C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3292" y="1530176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216410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2439905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 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0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Divyesh Mistry &amp; Venkata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Sreekanth.k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Rotor Shaft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43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Jill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Sadariya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Sreehari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Padachery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Bearing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861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Jill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Sadariya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Rotor 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231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Sreehari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Padachery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Bearing Housing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56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Venkata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Sreekanth.k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Coupling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01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Divyesh Mistry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04931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35B912B-B7E8-5A23-9249-E6C9DD67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responsibility of components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9F138-B843-917E-5804-1F89A05E9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07/10/2025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C119E-9D90-122B-0751-36B171DE2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102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B3973D-5E95-E531-A2A5-987F620455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675437"/>
            <a:ext cx="5596085" cy="365125"/>
          </a:xfrm>
        </p:spPr>
        <p:txBody>
          <a:bodyPr/>
          <a:lstStyle/>
          <a:p>
            <a:r>
              <a:rPr lang="de-DE" dirty="0"/>
              <a:t>Venkata Sreekanth .K</a:t>
            </a:r>
            <a:endParaRPr lang="en-GB" dirty="0"/>
          </a:p>
          <a:p>
            <a:endParaRPr lang="en-US" dirty="0"/>
          </a:p>
        </p:txBody>
      </p:sp>
      <p:sp>
        <p:nvSpPr>
          <p:cNvPr id="2" name="Fußzeilenplatzhalter 23">
            <a:extLst>
              <a:ext uri="{FF2B5EF4-FFF2-40B4-BE49-F238E27FC236}">
                <a16:creationId xmlns:a16="http://schemas.microsoft.com/office/drawing/2014/main" id="{A9D41ED1-AE14-C319-F732-2AAD6FE2B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19882827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1CE3E-1C4D-479C-D312-47B61E56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6CBF32F4-571E-F5D5-D455-F9CD10069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339" y="309142"/>
            <a:ext cx="11139196" cy="1325563"/>
          </a:xfrm>
        </p:spPr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Hydrodynamic vs Hydrostatic Journal bearing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7F931A83-C0B6-0E5C-756D-759E156C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07/10/2025</a:t>
            </a:r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B60A3AF-50B9-5045-B6BB-7A5A761B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98FF612F-171F-78A1-C3DF-E1DEE0BA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103</a:t>
            </a:fld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3310178-5C51-4D5C-B41B-30BBFBB3AA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Venkata Sreekanth .K</a:t>
            </a:r>
            <a:endParaRPr lang="en-GB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956EEE-4E9A-2F7B-ACE0-8EE0E58D52C9}"/>
              </a:ext>
            </a:extLst>
          </p:cNvPr>
          <p:cNvGraphicFramePr>
            <a:graphicFrameLocks noGrp="1"/>
          </p:cNvGraphicFramePr>
          <p:nvPr/>
        </p:nvGraphicFramePr>
        <p:xfrm>
          <a:off x="485192" y="1363479"/>
          <a:ext cx="11139197" cy="4802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3220">
                  <a:extLst>
                    <a:ext uri="{9D8B030D-6E8A-4147-A177-3AD203B41FA5}">
                      <a16:colId xmlns:a16="http://schemas.microsoft.com/office/drawing/2014/main" val="3200330404"/>
                    </a:ext>
                  </a:extLst>
                </a:gridCol>
                <a:gridCol w="3393220">
                  <a:extLst>
                    <a:ext uri="{9D8B030D-6E8A-4147-A177-3AD203B41FA5}">
                      <a16:colId xmlns:a16="http://schemas.microsoft.com/office/drawing/2014/main" val="1155724582"/>
                    </a:ext>
                  </a:extLst>
                </a:gridCol>
                <a:gridCol w="4352757">
                  <a:extLst>
                    <a:ext uri="{9D8B030D-6E8A-4147-A177-3AD203B41FA5}">
                      <a16:colId xmlns:a16="http://schemas.microsoft.com/office/drawing/2014/main" val="693992819"/>
                    </a:ext>
                  </a:extLst>
                </a:gridCol>
              </a:tblGrid>
              <a:tr h="227701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Hydrodynamic Bearing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Hydrostatic Bearing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915300886"/>
                  </a:ext>
                </a:extLst>
              </a:tr>
              <a:tr h="432631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Startup &amp; Low-Speed Operation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friction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Virtually zero startup friction</a:t>
                      </a:r>
                    </a:p>
                  </a:txBody>
                  <a:tcPr marL="0" marR="0" marT="15240" marB="15240" anchor="b"/>
                </a:tc>
                <a:extLst>
                  <a:ext uri="{0D108BD9-81ED-4DB2-BD59-A6C34878D82A}">
                    <a16:rowId xmlns:a16="http://schemas.microsoft.com/office/drawing/2014/main" val="1707662234"/>
                  </a:ext>
                </a:extLst>
              </a:tr>
              <a:tr h="842492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 Carrying Capacity &amp; Stiffness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Depends on rotational speed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Independent of rotational speed. </a:t>
                      </a:r>
                    </a:p>
                  </a:txBody>
                  <a:tcPr marL="0" marR="0" marT="15240" marB="15240" anchor="ctr"/>
                </a:tc>
                <a:extLst>
                  <a:ext uri="{0D108BD9-81ED-4DB2-BD59-A6C34878D82A}">
                    <a16:rowId xmlns:a16="http://schemas.microsoft.com/office/drawing/2014/main" val="529516465"/>
                  </a:ext>
                </a:extLst>
              </a:tr>
              <a:tr h="1047423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Maintenance &amp; System Complexity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Mechanically simpler system with fewer components.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complex system requiring an external pump, filters, piping, and controls</a:t>
                      </a:r>
                    </a:p>
                  </a:txBody>
                  <a:tcPr marL="0" marR="0" marT="15240" marB="15240" anchor="ctr"/>
                </a:tc>
                <a:extLst>
                  <a:ext uri="{0D108BD9-81ED-4DB2-BD59-A6C34878D82A}">
                    <a16:rowId xmlns:a16="http://schemas.microsoft.com/office/drawing/2014/main" val="619356934"/>
                  </a:ext>
                </a:extLst>
              </a:tr>
              <a:tr h="842492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Damping &amp; Vibration Control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 damping characteristics from the oil film.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Superior damping characteristics, leading to smoother operation and better absorption of vibrations from wind gusts and rotor imbalance.</a:t>
                      </a:r>
                    </a:p>
                  </a:txBody>
                  <a:tcPr marL="0" marR="0" marT="15240" marB="15240" anchor="ctr"/>
                </a:tc>
                <a:extLst>
                  <a:ext uri="{0D108BD9-81ED-4DB2-BD59-A6C34878D82A}">
                    <a16:rowId xmlns:a16="http://schemas.microsoft.com/office/drawing/2014/main" val="403473367"/>
                  </a:ext>
                </a:extLst>
              </a:tr>
              <a:tr h="1047423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Cost-Benefit Analysis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CAPEX</a:t>
                      </a:r>
                    </a:p>
                    <a:p>
                      <a:pPr algn="ctr" rtl="0" fontAlgn="b"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OPEX</a:t>
                      </a: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CAPEX</a:t>
                      </a:r>
                    </a:p>
                    <a:p>
                      <a:pPr algn="ctr" rtl="0" fontAlgn="b">
                        <a:buNone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Low OPEX</a:t>
                      </a:r>
                    </a:p>
                  </a:txBody>
                  <a:tcPr marL="0" marR="0" marT="15240" marB="15240" anchor="ctr"/>
                </a:tc>
                <a:extLst>
                  <a:ext uri="{0D108BD9-81ED-4DB2-BD59-A6C34878D82A}">
                    <a16:rowId xmlns:a16="http://schemas.microsoft.com/office/drawing/2014/main" val="3156397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10310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DDDB-A8DB-23B5-E362-CBA96E7EA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241AD4-A786-E81C-8738-DEE21C3AD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61" y="1646868"/>
            <a:ext cx="10515600" cy="199059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contacted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Howatech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Bearings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Germany, and they recommended using a hydrodynamic bearing for the low-speed shaft. For more detailed information, they advised us to get in touch with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trend in the wind industry is that Hydrodynamic Journal bearing is used.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00EA26-7F28-24E8-73F3-05B7EFFD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71922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Suggestion for Hydrodynamic bearing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41106-D7A0-811C-515E-F30F91B5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07/10/2025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79542-B72F-D85B-51CD-D4A0C52B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104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21CBF1-E698-9F20-2854-DA57302559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675437"/>
            <a:ext cx="5596085" cy="365125"/>
          </a:xfrm>
        </p:spPr>
        <p:txBody>
          <a:bodyPr/>
          <a:lstStyle/>
          <a:p>
            <a:r>
              <a:rPr lang="de-DE" dirty="0"/>
              <a:t>Venkata Sreekanth .K</a:t>
            </a:r>
            <a:endParaRPr lang="en-GB" dirty="0"/>
          </a:p>
          <a:p>
            <a:endParaRPr lang="en-US" dirty="0"/>
          </a:p>
        </p:txBody>
      </p:sp>
      <p:pic>
        <p:nvPicPr>
          <p:cNvPr id="1028" name="Picture 4" descr="HOWA-Tech Bearings GmbH | LinkedIn">
            <a:extLst>
              <a:ext uri="{FF2B5EF4-FFF2-40B4-BE49-F238E27FC236}">
                <a16:creationId xmlns:a16="http://schemas.microsoft.com/office/drawing/2014/main" id="{6135027A-A490-2574-4130-F74CBA20A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622" y="2476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F420EFA9-43C0-2065-5DF1-AAAB0DA62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36053A-CED7-E920-EF56-A6BA77EC9C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7" t="13154"/>
          <a:stretch>
            <a:fillRect/>
          </a:stretch>
        </p:blipFill>
        <p:spPr>
          <a:xfrm>
            <a:off x="912102" y="3025828"/>
            <a:ext cx="3664598" cy="27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5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EA423-B8DE-CABB-0987-A61AF8DFB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431FD2-D26B-D8EC-F58A-647EFC105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71922" cy="1325563"/>
          </a:xfrm>
        </p:spPr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of the Shaft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1C243-8169-8D5A-AB2D-C363AB0F2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07/10/2025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C014B-D710-63CB-97F7-5609D5A41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105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302221-95ED-3DAC-0DD4-563799C905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675437"/>
            <a:ext cx="5596085" cy="365125"/>
          </a:xfrm>
        </p:spPr>
        <p:txBody>
          <a:bodyPr/>
          <a:lstStyle/>
          <a:p>
            <a:r>
              <a:rPr lang="de-DE" dirty="0"/>
              <a:t>Venkata Sreekanth .K</a:t>
            </a:r>
            <a:endParaRPr lang="en-GB" dirty="0"/>
          </a:p>
          <a:p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16CFAA30-BD8A-0141-4541-D9BFC13B6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graphicFrame>
        <p:nvGraphicFramePr>
          <p:cNvPr id="12" name="Google Shape;142;p6">
            <a:extLst>
              <a:ext uri="{FF2B5EF4-FFF2-40B4-BE49-F238E27FC236}">
                <a16:creationId xmlns:a16="http://schemas.microsoft.com/office/drawing/2014/main" id="{B904A503-F83D-E46E-BAA9-A3EE368C96C0}"/>
              </a:ext>
            </a:extLst>
          </p:cNvPr>
          <p:cNvGraphicFramePr/>
          <p:nvPr/>
        </p:nvGraphicFramePr>
        <p:xfrm>
          <a:off x="838200" y="1411410"/>
          <a:ext cx="10515600" cy="501011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Forged</a:t>
                      </a:r>
                      <a:endParaRPr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Casted</a:t>
                      </a:r>
                      <a:endParaRPr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Suitable for cyclic loading, better fatigue behaviour in low-cycle fatigue.</a:t>
                      </a:r>
                      <a:endParaRPr sz="18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Different cast iron types offer a wide range of property combinations.</a:t>
                      </a:r>
                      <a:endParaRPr sz="18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Minimizes pores, cavities, and microstructural defects</a:t>
                      </a:r>
                      <a:endParaRPr sz="18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Volume reduction in low-stress areas can save material, reducing component weight.</a:t>
                      </a:r>
                      <a:endParaRPr sz="18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IN" sz="18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Higher strength</a:t>
                      </a:r>
                      <a:endParaRPr sz="18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I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can be more brittle </a:t>
                      </a:r>
                      <a:endParaRPr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Restricts the shaping of components, limiting design adaptations for specific loading conditions</a:t>
                      </a:r>
                      <a:endParaRPr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IN" sz="18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Suitable for complex shapes and customizations, adaptable to individual loading situations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.</a:t>
                      </a:r>
                      <a:endParaRPr sz="1800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Requires higher energy during smelting</a:t>
                      </a:r>
                      <a:endParaRPr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IN" sz="18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Requires less energy for cast iron smelting</a:t>
                      </a:r>
                      <a:endParaRPr sz="18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Tooling and setup costs can be significant, especially for small production quantities</a:t>
                      </a:r>
                      <a:endParaRPr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IN" sz="18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High damping capacity against vibrations</a:t>
                      </a:r>
                      <a:endParaRPr sz="18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 generally used: 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42CrMo4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IN" sz="18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Material generally used: </a:t>
                      </a:r>
                      <a:r>
                        <a:rPr lang="en-IN" sz="18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ductile cast iron EN GJS-400-18-LT and EN GJS-350-22-LT</a:t>
                      </a:r>
                      <a:endParaRPr sz="18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Cost of Manufacturing</a:t>
                      </a:r>
                      <a:endParaRPr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Cost of Manufacturing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endParaRPr sz="1800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98878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2702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252FCF-87A2-989B-730D-24FA0C894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76" y="1458730"/>
            <a:ext cx="10515600" cy="466606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diameter of the shaft 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5B91AC-AEEA-E526-B20E-3DC91D6A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Shaft Dimension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A2DA2-C31D-5132-2640-91BA617A8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07/10/2025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697BE-8548-129E-48B4-641150BA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106</a:t>
            </a:fld>
            <a:endParaRPr lang="en-GB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227831-1761-D761-526D-576B51E5A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62716"/>
              </p:ext>
            </p:extLst>
          </p:nvPr>
        </p:nvGraphicFramePr>
        <p:xfrm>
          <a:off x="2031999" y="1853278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71283616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693257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88602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Rotor 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Rotor shaft diameter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69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Shakti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01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.440m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135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32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2E5D679-432F-57A1-23A6-A50ED2BB918B}"/>
              </a:ext>
            </a:extLst>
          </p:cNvPr>
          <p:cNvSpPr txBox="1"/>
          <p:nvPr/>
        </p:nvSpPr>
        <p:spPr>
          <a:xfrm>
            <a:off x="2031999" y="3499228"/>
            <a:ext cx="8127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shaft diameter : +/- 1 or 1.5% of Rotor diameter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BF187-5C39-A76F-3BD4-9FF83557866A}"/>
              </a:ext>
            </a:extLst>
          </p:cNvPr>
          <p:cNvSpPr txBox="1"/>
          <p:nvPr/>
        </p:nvSpPr>
        <p:spPr>
          <a:xfrm>
            <a:off x="838200" y="3825410"/>
            <a:ext cx="1097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doing some research we assume that the distance between the lever and main bearing should be between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2-3m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7F84D8-4115-4BAE-2AC6-6C095F40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16" t="5128" r="4217" b="16421"/>
          <a:stretch>
            <a:fillRect/>
          </a:stretch>
        </p:blipFill>
        <p:spPr>
          <a:xfrm>
            <a:off x="1869750" y="4142169"/>
            <a:ext cx="8452496" cy="2368026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A3A586-71D5-F063-927B-8BE45BA00A92}"/>
              </a:ext>
            </a:extLst>
          </p:cNvPr>
          <p:cNvSpPr txBox="1">
            <a:spLocks/>
          </p:cNvSpPr>
          <p:nvPr/>
        </p:nvSpPr>
        <p:spPr>
          <a:xfrm>
            <a:off x="2766561" y="6675437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Venkata Sreekanth .K</a:t>
            </a:r>
          </a:p>
          <a:p>
            <a:endParaRPr lang="en-US" dirty="0"/>
          </a:p>
        </p:txBody>
      </p:sp>
      <p:sp>
        <p:nvSpPr>
          <p:cNvPr id="14" name="Fußzeilenplatzhalter 23">
            <a:extLst>
              <a:ext uri="{FF2B5EF4-FFF2-40B4-BE49-F238E27FC236}">
                <a16:creationId xmlns:a16="http://schemas.microsoft.com/office/drawing/2014/main" id="{59814F61-4709-2F7B-3338-C3919F35D737}"/>
              </a:ext>
            </a:extLst>
          </p:cNvPr>
          <p:cNvSpPr txBox="1">
            <a:spLocks/>
          </p:cNvSpPr>
          <p:nvPr/>
        </p:nvSpPr>
        <p:spPr>
          <a:xfrm>
            <a:off x="8882383" y="6566803"/>
            <a:ext cx="2879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34186064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49196-EFBF-3D26-D798-86913967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AC240A-4254-7955-B4A5-36E9A768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71922" cy="1325563"/>
          </a:xfrm>
        </p:spPr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Locking System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D27E7-8FDD-0055-7E89-EF49FF6EF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07/10/2025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5A211-07C1-978B-CF2D-D4051B5D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107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A5B5F1-D5A9-2BF9-3239-B38F11CC410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675437"/>
            <a:ext cx="5596085" cy="365125"/>
          </a:xfrm>
        </p:spPr>
        <p:txBody>
          <a:bodyPr/>
          <a:lstStyle/>
          <a:p>
            <a:r>
              <a:rPr lang="de-DE" dirty="0"/>
              <a:t>Venkata Sreekanth .K</a:t>
            </a:r>
            <a:endParaRPr lang="en-GB" dirty="0"/>
          </a:p>
          <a:p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5AD25507-00F5-2E8A-D319-F667667A7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7F5B82-B877-6795-AEBE-DB56FFFB4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778476"/>
              </p:ext>
            </p:extLst>
          </p:nvPr>
        </p:nvGraphicFramePr>
        <p:xfrm>
          <a:off x="177282" y="1349289"/>
          <a:ext cx="12014718" cy="2804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30812">
                  <a:extLst>
                    <a:ext uri="{9D8B030D-6E8A-4147-A177-3AD203B41FA5}">
                      <a16:colId xmlns:a16="http://schemas.microsoft.com/office/drawing/2014/main" val="325800810"/>
                    </a:ext>
                  </a:extLst>
                </a:gridCol>
                <a:gridCol w="3060861">
                  <a:extLst>
                    <a:ext uri="{9D8B030D-6E8A-4147-A177-3AD203B41FA5}">
                      <a16:colId xmlns:a16="http://schemas.microsoft.com/office/drawing/2014/main" val="1962887422"/>
                    </a:ext>
                  </a:extLst>
                </a:gridCol>
                <a:gridCol w="3638939">
                  <a:extLst>
                    <a:ext uri="{9D8B030D-6E8A-4147-A177-3AD203B41FA5}">
                      <a16:colId xmlns:a16="http://schemas.microsoft.com/office/drawing/2014/main" val="2928314970"/>
                    </a:ext>
                  </a:extLst>
                </a:gridCol>
                <a:gridCol w="2684106">
                  <a:extLst>
                    <a:ext uri="{9D8B030D-6E8A-4147-A177-3AD203B41FA5}">
                      <a16:colId xmlns:a16="http://schemas.microsoft.com/office/drawing/2014/main" val="1094012318"/>
                    </a:ext>
                  </a:extLst>
                </a:gridCol>
              </a:tblGrid>
              <a:tr h="56616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Feature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Hydraulic Caliper Brake with Lock Pin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>
                          <a:effectLst/>
                        </a:rPr>
                        <a:t>Purely Mechanical Pin/Ratchet Lock</a:t>
                      </a:r>
                      <a:endParaRPr lang="en-US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Gearbox-Integrated Lock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5240" marB="15240" anchor="ctr"/>
                </a:tc>
                <a:extLst>
                  <a:ext uri="{0D108BD9-81ED-4DB2-BD59-A6C34878D82A}">
                    <a16:rowId xmlns:a16="http://schemas.microsoft.com/office/drawing/2014/main" val="256930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Locking Torque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Very High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Extremely High 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High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5240" marB="15240" anchor="ctr"/>
                </a:tc>
                <a:extLst>
                  <a:ext uri="{0D108BD9-81ED-4DB2-BD59-A6C34878D82A}">
                    <a16:rowId xmlns:a16="http://schemas.microsoft.com/office/drawing/2014/main" val="407867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>
                          <a:effectLst/>
                        </a:rPr>
                        <a:t>System Complexity</a:t>
                      </a:r>
                      <a:endParaRPr lang="en-US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Moderate to High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Low to Moderate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High  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5240" marB="15240" anchor="ctr"/>
                </a:tc>
                <a:extLst>
                  <a:ext uri="{0D108BD9-81ED-4DB2-BD59-A6C34878D82A}">
                    <a16:rowId xmlns:a16="http://schemas.microsoft.com/office/drawing/2014/main" val="191656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>
                          <a:effectLst/>
                        </a:rPr>
                        <a:t>Reliability</a:t>
                      </a:r>
                      <a:endParaRPr lang="en-US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Very good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Excellent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Good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5240" marB="15240" anchor="ctr"/>
                </a:tc>
                <a:extLst>
                  <a:ext uri="{0D108BD9-81ED-4DB2-BD59-A6C34878D82A}">
                    <a16:rowId xmlns:a16="http://schemas.microsoft.com/office/drawing/2014/main" val="3076803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>
                          <a:effectLst/>
                        </a:rPr>
                        <a:t>Maintenance</a:t>
                      </a:r>
                      <a:endParaRPr lang="en-US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Regular inspection required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Simpler maintenance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Difficult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5240" marB="15240" anchor="ctr"/>
                </a:tc>
                <a:extLst>
                  <a:ext uri="{0D108BD9-81ED-4DB2-BD59-A6C34878D82A}">
                    <a16:rowId xmlns:a16="http://schemas.microsoft.com/office/drawing/2014/main" val="3095480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>
                          <a:effectLst/>
                        </a:rPr>
                        <a:t>Safety &amp; Redundancy</a:t>
                      </a:r>
                      <a:endParaRPr lang="en-US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Excellent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Excellent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Good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5240" marB="15240" anchor="ctr"/>
                </a:tc>
                <a:extLst>
                  <a:ext uri="{0D108BD9-81ED-4DB2-BD59-A6C34878D82A}">
                    <a16:rowId xmlns:a16="http://schemas.microsoft.com/office/drawing/2014/main" val="78107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Cost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Moderate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Low to Moderate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860" marR="22860" marT="15240" marB="15240" anchor="ctr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dirty="0">
                          <a:effectLst/>
                        </a:rPr>
                        <a:t>High </a:t>
                      </a:r>
                      <a:endParaRPr lang="en-US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5240" marB="15240" anchor="ctr"/>
                </a:tc>
                <a:extLst>
                  <a:ext uri="{0D108BD9-81ED-4DB2-BD59-A6C34878D82A}">
                    <a16:rowId xmlns:a16="http://schemas.microsoft.com/office/drawing/2014/main" val="46393197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F15FFFC-AAE2-8B12-E13F-EE1410DBD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14" y="4211501"/>
            <a:ext cx="3100106" cy="2352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E85153-4939-15FD-65C8-80C1C3F9A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619" y="4211501"/>
            <a:ext cx="3566121" cy="2352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D9923C-E796-9C0C-B91E-41D24EB5F9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14" t="37869" r="4719" b="44755"/>
          <a:stretch>
            <a:fillRect/>
          </a:stretch>
        </p:blipFill>
        <p:spPr>
          <a:xfrm>
            <a:off x="9474741" y="4211501"/>
            <a:ext cx="2717260" cy="228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160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46BBC-45EC-C344-211C-924070D39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62B6D8-95D3-12EB-6049-3ADA0A017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71922" cy="1325563"/>
          </a:xfrm>
        </p:spPr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Rotor Locking System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5ED8A-8022-220B-9A4F-D030D2A67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07/10/2025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F6586-3E4A-8D02-722D-3AC00887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108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B144E9-860C-7132-93F4-126C5DCC5A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675437"/>
            <a:ext cx="5596085" cy="365125"/>
          </a:xfrm>
        </p:spPr>
        <p:txBody>
          <a:bodyPr/>
          <a:lstStyle/>
          <a:p>
            <a:r>
              <a:rPr lang="de-DE" dirty="0"/>
              <a:t>Venkata Sreekanth .K</a:t>
            </a:r>
            <a:endParaRPr lang="en-GB" dirty="0"/>
          </a:p>
          <a:p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36BC82D3-A06F-F814-AA85-9BCB9C2F6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C065A4-A047-175E-0E96-5FA38483A6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2191" y="4714710"/>
            <a:ext cx="2568163" cy="1738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A11FE7-6F85-D79E-E0CF-4D3013F6FFFA}"/>
              </a:ext>
            </a:extLst>
          </p:cNvPr>
          <p:cNvSpPr txBox="1"/>
          <p:nvPr/>
        </p:nvSpPr>
        <p:spPr>
          <a:xfrm>
            <a:off x="552044" y="1367109"/>
            <a:ext cx="10801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modern 5MW wind turbine, especially in an offshore application,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and most widely adopted method is the fail-safe Hydraulic Caliper Brake System with an integrated Mechanical Lock Pin.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97F617-C91F-3B58-39CF-5C990982D25E}"/>
              </a:ext>
            </a:extLst>
          </p:cNvPr>
          <p:cNvSpPr txBox="1"/>
          <p:nvPr/>
        </p:nvSpPr>
        <p:spPr>
          <a:xfrm>
            <a:off x="259702" y="1933859"/>
            <a:ext cx="107504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Reasoning: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through Redundancy: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system provides two crucial functions. The fail-safe brakes can safely stop the rotor in an emergency and hold it, while the mechanical pin offers a secondary, energy-free lock that is essential for ensuring the safety of maintenance crews.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Proven Technology: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approach is mature, well-understood, and has a long track record of reliability in the field.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meets the extreme torque requirements of multi-megawatt turbines and offers powerful dynamic braking, which a purely mechanical lock cannot provide</a:t>
            </a:r>
          </a:p>
          <a:p>
            <a:pPr algn="l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651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7C1CA-0607-8D8F-ACA2-A7A94372C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7C58E0-B6E4-6A1D-CF97-A5296EBBD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Waiting for reply from the following companies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1042EE-36FB-0492-7030-5363FF67A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Approached companies &amp; experts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2C1BD-18A3-A324-E7FD-6CF6D3230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07/10/2025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79776-A412-43E2-5F18-B570BA44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109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3529BD-28A7-346D-5059-8F687CEF63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675437"/>
            <a:ext cx="5596085" cy="365125"/>
          </a:xfrm>
        </p:spPr>
        <p:txBody>
          <a:bodyPr/>
          <a:lstStyle/>
          <a:p>
            <a:r>
              <a:rPr lang="de-DE" dirty="0"/>
              <a:t>Venkata Sreekanth .K</a:t>
            </a:r>
            <a:endParaRPr lang="en-GB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499AE-6079-992B-3D1A-86C902FBD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38" y="2267340"/>
            <a:ext cx="2618201" cy="20247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3CF4C2-4E43-B8D0-0835-A06B66D83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041" y="2616929"/>
            <a:ext cx="4069959" cy="1325563"/>
          </a:xfrm>
          <a:prstGeom prst="rect">
            <a:avLst/>
          </a:prstGeom>
        </p:spPr>
      </p:pic>
      <p:pic>
        <p:nvPicPr>
          <p:cNvPr id="2052" name="Picture 4" descr="RENK AG">
            <a:extLst>
              <a:ext uri="{FF2B5EF4-FFF2-40B4-BE49-F238E27FC236}">
                <a16:creationId xmlns:a16="http://schemas.microsoft.com/office/drawing/2014/main" id="{D17A6555-2747-262D-AB33-E989A8D3D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163" y="2499879"/>
            <a:ext cx="3119322" cy="155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E91BE3-E602-EB1A-B141-81FD67BEE5D3}"/>
              </a:ext>
            </a:extLst>
          </p:cNvPr>
          <p:cNvSpPr txBox="1"/>
          <p:nvPr/>
        </p:nvSpPr>
        <p:spPr>
          <a:xfrm>
            <a:off x="709127" y="4711959"/>
            <a:ext cx="10431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Bearing specialist from Vestas clearly told they cannot share any information regarding Journal bearing  due 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competion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confidentiality.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Waiting for reply from Fraunhofer IWES and CSC Bearing Europe GmbH.</a:t>
            </a:r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7E9A77E7-D1BC-FAB7-9DA1-6F6383FB5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882376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DDBE2-C330-83C9-BDF8-1C2A82FBC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D1E5-E0CF-7EE2-99FB-1FCF979A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1. </a:t>
            </a:r>
            <a:r>
              <a:rPr lang="it-IT" dirty="0" err="1"/>
              <a:t>Result</a:t>
            </a:r>
            <a:r>
              <a:rPr lang="it-IT" dirty="0"/>
              <a:t> file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0F7DD-E38C-0FC3-BA80-BDAD38737FD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BE976-23DD-25F3-EFFE-3AF0ED298D0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D14FF-25A4-CE9E-DE47-EC355489996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team/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7237-9836-BA45-1287-FDD0C391578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66734F-74EF-54F1-E3E2-AD92CCED8B39}"/>
              </a:ext>
            </a:extLst>
          </p:cNvPr>
          <p:cNvSpPr txBox="1"/>
          <p:nvPr/>
        </p:nvSpPr>
        <p:spPr>
          <a:xfrm>
            <a:off x="838200" y="1490633"/>
            <a:ext cx="7416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allows</a:t>
            </a:r>
            <a:r>
              <a:rPr lang="it-IT" sz="2000" dirty="0"/>
              <a:t> teams to:</a:t>
            </a:r>
            <a:endParaRPr lang="en-GB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7EC0CD-0AAD-A6C3-6E6D-5CBCE514A8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220" b="-437"/>
          <a:stretch>
            <a:fillRect/>
          </a:stretch>
        </p:blipFill>
        <p:spPr>
          <a:xfrm>
            <a:off x="893403" y="1973688"/>
            <a:ext cx="5823281" cy="43534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13585E-9006-579F-F46A-DC2018EAE357}"/>
              </a:ext>
            </a:extLst>
          </p:cNvPr>
          <p:cNvCxnSpPr>
            <a:cxnSpLocks/>
          </p:cNvCxnSpPr>
          <p:nvPr/>
        </p:nvCxnSpPr>
        <p:spPr>
          <a:xfrm flipH="1">
            <a:off x="1651559" y="2196538"/>
            <a:ext cx="6702732" cy="186838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61DA7CA-A3DF-BF9E-15B8-FEE09D4B7939}"/>
              </a:ext>
            </a:extLst>
          </p:cNvPr>
          <p:cNvSpPr txBox="1"/>
          <p:nvPr/>
        </p:nvSpPr>
        <p:spPr>
          <a:xfrm>
            <a:off x="8337142" y="1840496"/>
            <a:ext cx="2423373" cy="70788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it-IT" sz="2000" dirty="0"/>
              <a:t>Make a record of </a:t>
            </a:r>
            <a:r>
              <a:rPr lang="it-IT" sz="2000" dirty="0" err="1"/>
              <a:t>all</a:t>
            </a:r>
            <a:r>
              <a:rPr lang="it-IT" sz="2000" dirty="0"/>
              <a:t> </a:t>
            </a:r>
            <a:r>
              <a:rPr lang="it-IT" sz="2000" dirty="0" err="1"/>
              <a:t>their</a:t>
            </a:r>
            <a:r>
              <a:rPr lang="it-IT" sz="2000" dirty="0"/>
              <a:t> </a:t>
            </a:r>
            <a:r>
              <a:rPr lang="it-IT" sz="2000" dirty="0" err="1"/>
              <a:t>components</a:t>
            </a:r>
            <a:endParaRPr lang="en-GB" sz="2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A7C318-53FF-7B15-07AA-6CCC3457661F}"/>
              </a:ext>
            </a:extLst>
          </p:cNvPr>
          <p:cNvCxnSpPr>
            <a:cxnSpLocks/>
          </p:cNvCxnSpPr>
          <p:nvPr/>
        </p:nvCxnSpPr>
        <p:spPr>
          <a:xfrm flipH="1">
            <a:off x="5594465" y="3172631"/>
            <a:ext cx="2660073" cy="89229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0DC6AC-D2A2-BA33-75E5-62861081D26C}"/>
              </a:ext>
            </a:extLst>
          </p:cNvPr>
          <p:cNvSpPr txBox="1"/>
          <p:nvPr/>
        </p:nvSpPr>
        <p:spPr>
          <a:xfrm>
            <a:off x="8117067" y="2820787"/>
            <a:ext cx="3412685" cy="70788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it-IT" sz="2000" dirty="0"/>
              <a:t>Write down and update </a:t>
            </a:r>
            <a:r>
              <a:rPr lang="it-IT" sz="2000" dirty="0" err="1"/>
              <a:t>all</a:t>
            </a:r>
            <a:r>
              <a:rPr lang="it-IT" sz="2000" dirty="0"/>
              <a:t> the </a:t>
            </a:r>
            <a:r>
              <a:rPr lang="it-IT" sz="2000" dirty="0" err="1"/>
              <a:t>components</a:t>
            </a:r>
            <a:r>
              <a:rPr lang="it-IT" sz="2000" dirty="0"/>
              <a:t> </a:t>
            </a:r>
            <a:r>
              <a:rPr lang="it-IT" sz="2000" dirty="0" err="1"/>
              <a:t>parameters</a:t>
            </a:r>
            <a:endParaRPr lang="en-GB" sz="20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00230B-70E5-DF66-3155-2C554AF0F719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009207" y="4346615"/>
            <a:ext cx="4555714" cy="182142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93416F4-7CC6-9C4A-5FF8-1AC26E75CB4A}"/>
              </a:ext>
            </a:extLst>
          </p:cNvPr>
          <p:cNvSpPr txBox="1"/>
          <p:nvPr/>
        </p:nvSpPr>
        <p:spPr>
          <a:xfrm>
            <a:off x="7564921" y="4146560"/>
            <a:ext cx="4158060" cy="40011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it-IT" sz="2000" dirty="0"/>
              <a:t>Check the situation of </a:t>
            </a:r>
            <a:r>
              <a:rPr lang="it-IT" sz="2000" dirty="0" err="1"/>
              <a:t>other</a:t>
            </a:r>
            <a:r>
              <a:rPr lang="it-IT" sz="2000" dirty="0"/>
              <a:t> groups</a:t>
            </a:r>
            <a:endParaRPr lang="en-GB" sz="2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BA1616-F4F8-A2E5-C374-D058509D818B}"/>
              </a:ext>
            </a:extLst>
          </p:cNvPr>
          <p:cNvSpPr/>
          <p:nvPr/>
        </p:nvSpPr>
        <p:spPr>
          <a:xfrm>
            <a:off x="6934850" y="5089763"/>
            <a:ext cx="4788131" cy="754084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THE FILE WILL BE </a:t>
            </a:r>
            <a:r>
              <a:rPr lang="it-IT" u="sng" dirty="0"/>
              <a:t>CONTINOUSLY UPDATED!!!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13777115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894" y="2726598"/>
            <a:ext cx="9144000" cy="912598"/>
          </a:xfrm>
        </p:spPr>
        <p:txBody>
          <a:bodyPr>
            <a:noAutofit/>
          </a:bodyPr>
          <a:lstStyle/>
          <a:p>
            <a:r>
              <a:rPr lang="it-IT" sz="2800" dirty="0">
                <a:latin typeface="Times New Roman"/>
                <a:cs typeface="Times New Roman"/>
              </a:rPr>
              <a:t>Gearbox, Brake, Coupling </a:t>
            </a:r>
            <a:endParaRPr lang="en-GB" sz="2800">
              <a:latin typeface="Times New Roman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8430" y="4188655"/>
            <a:ext cx="5899051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 dirty="0">
                <a:latin typeface="Times New Roman"/>
                <a:cs typeface="Times New Roman"/>
              </a:rPr>
              <a:t>Week </a:t>
            </a:r>
            <a:r>
              <a:rPr lang="it-IT" sz="2000" err="1">
                <a:latin typeface="Times New Roman"/>
                <a:cs typeface="Times New Roman"/>
              </a:rPr>
              <a:t>number</a:t>
            </a:r>
            <a:r>
              <a:rPr lang="it-IT" sz="2000" dirty="0">
                <a:latin typeface="Times New Roman"/>
                <a:cs typeface="Times New Roman"/>
              </a:rPr>
              <a:t> : 03</a:t>
            </a:r>
          </a:p>
          <a:p>
            <a:r>
              <a:rPr lang="it-IT" sz="2000" dirty="0">
                <a:latin typeface="Times New Roman"/>
                <a:cs typeface="Times New Roman"/>
              </a:rPr>
              <a:t>Date: 07/10/2025</a:t>
            </a:r>
          </a:p>
          <a:p>
            <a:r>
              <a:rPr lang="it-IT" sz="2000" dirty="0">
                <a:latin typeface="Times New Roman"/>
                <a:cs typeface="Times New Roman"/>
              </a:rPr>
              <a:t>Supervisor: Prof. Peter Quell</a:t>
            </a:r>
            <a:endParaRPr lang="en-GB" sz="2000">
              <a:latin typeface="Times New Roman"/>
              <a:cs typeface="Times New Roman"/>
            </a:endParaRPr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110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7963" y="4121834"/>
            <a:ext cx="2874248" cy="147732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Group Members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/>
                <a:cs typeface="Times New Roman"/>
              </a:rPr>
              <a:t>Nehang Jitendra Joshi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/>
                <a:cs typeface="Times New Roman"/>
              </a:rPr>
              <a:t>Santo Mazumder 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>
                <a:latin typeface="Times New Roman"/>
                <a:cs typeface="Times New Roman"/>
              </a:rPr>
              <a:t>Md Razaul Karim Rahat 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>
                <a:latin typeface="Times New Roman"/>
                <a:cs typeface="Times New Roman"/>
              </a:rPr>
              <a:t>Arham Memon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99121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111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400" dirty="0">
                <a:latin typeface="Times New Roman"/>
                <a:cs typeface="Times New Roman"/>
              </a:rPr>
              <a:t>Agenda </a:t>
            </a:r>
            <a:r>
              <a:rPr lang="de-DE" sz="2400" dirty="0" err="1">
                <a:latin typeface="Times New Roman"/>
                <a:cs typeface="Times New Roman"/>
              </a:rPr>
              <a:t>for</a:t>
            </a:r>
            <a:r>
              <a:rPr lang="de-DE" sz="2400" dirty="0">
                <a:latin typeface="Times New Roman"/>
                <a:cs typeface="Times New Roman"/>
              </a:rPr>
              <a:t> 3rd </a:t>
            </a:r>
            <a:r>
              <a:rPr lang="de-DE" sz="2400" dirty="0" err="1">
                <a:latin typeface="Times New Roman"/>
                <a:cs typeface="Times New Roman"/>
              </a:rPr>
              <a:t>week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7249" y="1176770"/>
            <a:ext cx="4908022" cy="26314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  Team design</a:t>
            </a:r>
          </a:p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  Concept of drive train choice  </a:t>
            </a:r>
          </a:p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  Basic idea about brake system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Insight about the coupling </a:t>
            </a:r>
          </a:p>
          <a:p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914A66-C8A3-433C-4BDE-0FDB58542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648804"/>
              </p:ext>
            </p:extLst>
          </p:nvPr>
        </p:nvGraphicFramePr>
        <p:xfrm>
          <a:off x="602699" y="3784754"/>
          <a:ext cx="81686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1404715691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2155952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Chapter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Responsible 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91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All team members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90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Project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All team members </a:t>
                      </a:r>
                      <a:endParaRPr lang="en-US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309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Gearbox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latin typeface="Times New Roman"/>
                        </a:rPr>
                        <a:t>Nehang</a:t>
                      </a:r>
                      <a:r>
                        <a:rPr lang="en-US" dirty="0">
                          <a:latin typeface="Times New Roman"/>
                        </a:rPr>
                        <a:t> + Arham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781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Rotor brake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/>
                        </a:rPr>
                        <a:t>Rahat+Nehang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869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/>
                        </a:rPr>
                        <a:t>Coupling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/>
                        </a:rPr>
                        <a:t>Santo+Nehang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84614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1D7E53-F520-B6AC-9984-CB95E707D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196019"/>
              </p:ext>
            </p:extLst>
          </p:nvPr>
        </p:nvGraphicFramePr>
        <p:xfrm>
          <a:off x="6858000" y="1380226"/>
          <a:ext cx="5022406" cy="2293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2406">
                  <a:extLst>
                    <a:ext uri="{9D8B030D-6E8A-4147-A177-3AD203B41FA5}">
                      <a16:colId xmlns:a16="http://schemas.microsoft.com/office/drawing/2014/main" val="112203171"/>
                    </a:ext>
                  </a:extLst>
                </a:gridCol>
              </a:tblGrid>
              <a:tr h="764387">
                <a:tc>
                  <a:txBody>
                    <a:bodyPr/>
                    <a:lstStyle/>
                    <a:p>
                      <a:r>
                        <a:rPr lang="en-US" b="1" u="sng" dirty="0">
                          <a:solidFill>
                            <a:schemeClr val="tx1"/>
                          </a:solidFill>
                          <a:latin typeface="Times New Roman"/>
                        </a:rPr>
                        <a:t>Coordinate with internal group--</a:t>
                      </a:r>
                    </a:p>
                  </a:txBody>
                  <a:tcPr>
                    <a:solidFill>
                      <a:srgbClr val="A1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569177"/>
                  </a:ext>
                </a:extLst>
              </a:tr>
              <a:tr h="764387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Rotor hub,Bearing,Machine bed  (Mechanical </a:t>
                      </a:r>
                      <a:r>
                        <a:rPr lang="en-US" b="1" dirty="0">
                          <a:latin typeface="Times New Roman"/>
                        </a:rPr>
                        <a:t>Input)</a:t>
                      </a:r>
                    </a:p>
                  </a:txBody>
                  <a:tcPr>
                    <a:solidFill>
                      <a:srgbClr val="A1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2093"/>
                  </a:ext>
                </a:extLst>
              </a:tr>
              <a:tr h="764387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Electrical Drivetrain Team (Mechanical Output)</a:t>
                      </a:r>
                    </a:p>
                  </a:txBody>
                  <a:tcPr>
                    <a:solidFill>
                      <a:srgbClr val="A1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717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5011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112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8360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Drive train system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3361" y="1335940"/>
            <a:ext cx="10658902" cy="30162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Main Objective: 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Break down analysis of 3-Point suspension concept for each criteria of selection 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 descr="Diagram of a mechanical device&#10;&#10;AI-generated content may be incorrect.">
            <a:extLst>
              <a:ext uri="{FF2B5EF4-FFF2-40B4-BE49-F238E27FC236}">
                <a16:creationId xmlns:a16="http://schemas.microsoft.com/office/drawing/2014/main" id="{CAA4ABBC-3E83-4805-EE58-0312C07DD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65" y="2501033"/>
            <a:ext cx="5048251" cy="32217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BE5E3-23CB-6EC4-0614-EA3B198674FF}"/>
              </a:ext>
            </a:extLst>
          </p:cNvPr>
          <p:cNvSpPr txBox="1"/>
          <p:nvPr/>
        </p:nvSpPr>
        <p:spPr>
          <a:xfrm>
            <a:off x="4508741" y="5932099"/>
            <a:ext cx="268569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Times New Roman"/>
                <a:cs typeface="Times New Roman"/>
              </a:rPr>
              <a:t>Source-</a:t>
            </a:r>
            <a:r>
              <a:rPr lang="en-US" sz="1400" dirty="0">
                <a:ea typeface="+mn-lt"/>
                <a:cs typeface="+mn-lt"/>
              </a:rPr>
              <a:t>https://www.researchgate.net/</a:t>
            </a:r>
            <a:endParaRPr lang="en-US" sz="1400" b="1" dirty="0">
              <a:latin typeface="Times New Roman"/>
              <a:cs typeface="Times New Roman"/>
            </a:endParaRPr>
          </a:p>
        </p:txBody>
      </p:sp>
      <p:pic>
        <p:nvPicPr>
          <p:cNvPr id="7" name="Picture 6" descr="A diagram of a mechanical part&#10;&#10;AI-generated content may be incorrect.">
            <a:extLst>
              <a:ext uri="{FF2B5EF4-FFF2-40B4-BE49-F238E27FC236}">
                <a16:creationId xmlns:a16="http://schemas.microsoft.com/office/drawing/2014/main" id="{FF055D4E-42A2-17F4-C064-3F76DDC87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818" y="2495820"/>
            <a:ext cx="5005117" cy="303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345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7B298-2227-C934-41C1-5F11AA141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E0EC2E18-1B20-D0F3-723E-B5B4175CF414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94322735-02B7-7E2B-72A2-A32DD6D30A97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DEAEFAC5-C70D-D3AA-2E24-E385A7B1902F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CBB6A10-2B01-A654-2C92-00A665DA2BF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4473B2-1CF6-31B7-EFE3-3E86AFD3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113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142635-10E6-AA78-A80A-017ACFB03E0F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A20818F3-2E31-BD59-DCB5-5E70D634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848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3-Point suspension 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096FBFA-6B17-2301-F3FF-7FE612343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94871"/>
              </p:ext>
            </p:extLst>
          </p:nvPr>
        </p:nvGraphicFramePr>
        <p:xfrm>
          <a:off x="13227" y="1254339"/>
          <a:ext cx="9879662" cy="5390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125">
                  <a:extLst>
                    <a:ext uri="{9D8B030D-6E8A-4147-A177-3AD203B41FA5}">
                      <a16:colId xmlns:a16="http://schemas.microsoft.com/office/drawing/2014/main" val="2460072587"/>
                    </a:ext>
                  </a:extLst>
                </a:gridCol>
                <a:gridCol w="1497641">
                  <a:extLst>
                    <a:ext uri="{9D8B030D-6E8A-4147-A177-3AD203B41FA5}">
                      <a16:colId xmlns:a16="http://schemas.microsoft.com/office/drawing/2014/main" val="1265972229"/>
                    </a:ext>
                  </a:extLst>
                </a:gridCol>
                <a:gridCol w="1568823">
                  <a:extLst>
                    <a:ext uri="{9D8B030D-6E8A-4147-A177-3AD203B41FA5}">
                      <a16:colId xmlns:a16="http://schemas.microsoft.com/office/drawing/2014/main" val="3510662568"/>
                    </a:ext>
                  </a:extLst>
                </a:gridCol>
                <a:gridCol w="1439949">
                  <a:extLst>
                    <a:ext uri="{9D8B030D-6E8A-4147-A177-3AD203B41FA5}">
                      <a16:colId xmlns:a16="http://schemas.microsoft.com/office/drawing/2014/main" val="2206792609"/>
                    </a:ext>
                  </a:extLst>
                </a:gridCol>
                <a:gridCol w="1511133">
                  <a:extLst>
                    <a:ext uri="{9D8B030D-6E8A-4147-A177-3AD203B41FA5}">
                      <a16:colId xmlns:a16="http://schemas.microsoft.com/office/drawing/2014/main" val="2927361386"/>
                    </a:ext>
                  </a:extLst>
                </a:gridCol>
                <a:gridCol w="1562991">
                  <a:extLst>
                    <a:ext uri="{9D8B030D-6E8A-4147-A177-3AD203B41FA5}">
                      <a16:colId xmlns:a16="http://schemas.microsoft.com/office/drawing/2014/main" val="3970421657"/>
                    </a:ext>
                  </a:extLst>
                </a:gridCol>
              </a:tblGrid>
              <a:tr h="66170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latin typeface="Times New Roman"/>
                        </a:rPr>
                        <a:t>Criteria of drive train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4</a:t>
                      </a: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Point suspension</a:t>
                      </a:r>
                    </a:p>
                    <a:p>
                      <a:pPr lvl="0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Modular</a:t>
                      </a:r>
                      <a:endParaRPr lang="en-US" sz="14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chemeClr val="bg1"/>
                          </a:solidFill>
                          <a:latin typeface="Times New Roman"/>
                        </a:rPr>
                        <a:t>3point suspension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chemeClr val="bg1"/>
                          </a:solidFill>
                          <a:latin typeface="Times New Roman"/>
                        </a:rPr>
                        <a:t>Semi-integrated</a:t>
                      </a:r>
                      <a:endParaRPr lang="en-US" sz="14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Integrated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hybrid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Direct drive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341931"/>
                  </a:ext>
                </a:extLst>
              </a:tr>
              <a:tr h="66170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latin typeface="Times New Roman"/>
                        </a:rPr>
                        <a:t>Low capex 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801959"/>
                  </a:ext>
                </a:extLst>
              </a:tr>
              <a:tr h="66170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latin typeface="Times New Roman"/>
                        </a:rPr>
                        <a:t>High serviceability 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549102"/>
                  </a:ext>
                </a:extLst>
              </a:tr>
              <a:tr h="66170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latin typeface="Times New Roman"/>
                        </a:rPr>
                        <a:t>Easy to assemble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162104"/>
                  </a:ext>
                </a:extLst>
              </a:tr>
              <a:tr h="66170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latin typeface="Times New Roman"/>
                        </a:rPr>
                        <a:t>Availability of spear parts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901841"/>
                  </a:ext>
                </a:extLst>
              </a:tr>
              <a:tr h="66170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latin typeface="Times New Roman"/>
                        </a:rPr>
                        <a:t>Light weight 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768738"/>
                  </a:ext>
                </a:extLst>
              </a:tr>
              <a:tr h="6275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latin typeface="Times New Roman"/>
                        </a:rPr>
                        <a:t>Transport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051990"/>
                  </a:ext>
                </a:extLst>
              </a:tr>
              <a:tr h="66170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latin typeface="Times New Roman"/>
                        </a:rPr>
                        <a:t>Reliability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5302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5FBF7F8-854C-F8D6-F344-BE3F56B01A7E}"/>
              </a:ext>
            </a:extLst>
          </p:cNvPr>
          <p:cNvSpPr txBox="1"/>
          <p:nvPr/>
        </p:nvSpPr>
        <p:spPr>
          <a:xfrm>
            <a:off x="8628" y="741872"/>
            <a:ext cx="564742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Times New Roman"/>
                <a:cs typeface="Times New Roman"/>
              </a:rPr>
              <a:t>Paired comparison analysis for drive train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F87AEE9-0956-8DE5-60F2-EBBDA991F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72369"/>
              </p:ext>
            </p:extLst>
          </p:nvPr>
        </p:nvGraphicFramePr>
        <p:xfrm>
          <a:off x="10021018" y="1250830"/>
          <a:ext cx="2151529" cy="5337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529">
                  <a:extLst>
                    <a:ext uri="{9D8B030D-6E8A-4147-A177-3AD203B41FA5}">
                      <a16:colId xmlns:a16="http://schemas.microsoft.com/office/drawing/2014/main" val="370019493"/>
                    </a:ext>
                  </a:extLst>
                </a:gridCol>
              </a:tblGrid>
              <a:tr h="88453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/>
                        </a:rPr>
                        <a:t>Total Points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90572"/>
                  </a:ext>
                </a:extLst>
              </a:tr>
              <a:tr h="8845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4Point suspension</a:t>
                      </a:r>
                    </a:p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Modular --- 14</a:t>
                      </a:r>
                      <a:endParaRPr lang="en-US" sz="1800" dirty="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381390"/>
                  </a:ext>
                </a:extLst>
              </a:tr>
              <a:tr h="8845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latin typeface="Times New Roman"/>
                        </a:rPr>
                        <a:t>3point suspension</a:t>
                      </a:r>
                      <a:endParaRPr lang="en-US" sz="1800" b="1" i="0" u="none" strike="noStrike" noProof="0" dirty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latin typeface="Times New Roman"/>
                        </a:rPr>
                        <a:t>Semi-integrated-- 19</a:t>
                      </a:r>
                      <a:endParaRPr lang="en-US" sz="1800" dirty="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659730"/>
                  </a:ext>
                </a:extLst>
              </a:tr>
              <a:tr h="8845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Integrated-- 13</a:t>
                      </a:r>
                      <a:endParaRPr lang="en-US" sz="1800" dirty="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198676"/>
                  </a:ext>
                </a:extLst>
              </a:tr>
              <a:tr h="8845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Hybrid-- 11</a:t>
                      </a:r>
                      <a:endParaRPr lang="en-US" sz="1800" dirty="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242141"/>
                  </a:ext>
                </a:extLst>
              </a:tr>
              <a:tr h="8845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Direct drive-- 13</a:t>
                      </a:r>
                      <a:endParaRPr lang="en-US" sz="1800" dirty="0">
                        <a:latin typeface="Times New Roman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084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32025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114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86603" y="1603507"/>
            <a:ext cx="8857397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9002A04-562A-5B22-63ED-33D2A4C66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964077"/>
              </p:ext>
            </p:extLst>
          </p:nvPr>
        </p:nvGraphicFramePr>
        <p:xfrm>
          <a:off x="-57509" y="-244415"/>
          <a:ext cx="12189485" cy="7052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411">
                  <a:extLst>
                    <a:ext uri="{9D8B030D-6E8A-4147-A177-3AD203B41FA5}">
                      <a16:colId xmlns:a16="http://schemas.microsoft.com/office/drawing/2014/main" val="402906600"/>
                    </a:ext>
                  </a:extLst>
                </a:gridCol>
                <a:gridCol w="2330823">
                  <a:extLst>
                    <a:ext uri="{9D8B030D-6E8A-4147-A177-3AD203B41FA5}">
                      <a16:colId xmlns:a16="http://schemas.microsoft.com/office/drawing/2014/main" val="1745913115"/>
                    </a:ext>
                  </a:extLst>
                </a:gridCol>
                <a:gridCol w="2204171">
                  <a:extLst>
                    <a:ext uri="{9D8B030D-6E8A-4147-A177-3AD203B41FA5}">
                      <a16:colId xmlns:a16="http://schemas.microsoft.com/office/drawing/2014/main" val="2394777195"/>
                    </a:ext>
                  </a:extLst>
                </a:gridCol>
                <a:gridCol w="1847864">
                  <a:extLst>
                    <a:ext uri="{9D8B030D-6E8A-4147-A177-3AD203B41FA5}">
                      <a16:colId xmlns:a16="http://schemas.microsoft.com/office/drawing/2014/main" val="1167701975"/>
                    </a:ext>
                  </a:extLst>
                </a:gridCol>
                <a:gridCol w="1668851">
                  <a:extLst>
                    <a:ext uri="{9D8B030D-6E8A-4147-A177-3AD203B41FA5}">
                      <a16:colId xmlns:a16="http://schemas.microsoft.com/office/drawing/2014/main" val="4008781346"/>
                    </a:ext>
                  </a:extLst>
                </a:gridCol>
                <a:gridCol w="1702365">
                  <a:extLst>
                    <a:ext uri="{9D8B030D-6E8A-4147-A177-3AD203B41FA5}">
                      <a16:colId xmlns:a16="http://schemas.microsoft.com/office/drawing/2014/main" val="2639409779"/>
                    </a:ext>
                  </a:extLst>
                </a:gridCol>
              </a:tblGrid>
              <a:tr h="84136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Times New Roman"/>
                        </a:rPr>
                        <a:t>Criteria of drive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Times New Roman"/>
                        </a:rPr>
                        <a:t>4Point suspension</a:t>
                      </a:r>
                    </a:p>
                    <a:p>
                      <a:pPr lvl="0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Times New Roman"/>
                        </a:rPr>
                        <a:t>Modular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Times New Roman"/>
                        </a:rPr>
                        <a:t>3point suspension</a:t>
                      </a:r>
                    </a:p>
                    <a:p>
                      <a:pPr lvl="0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Times New Roman"/>
                        </a:rPr>
                        <a:t>Semi-integrated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Times New Roman"/>
                        </a:rPr>
                        <a:t>Integrated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Times New Roman"/>
                        </a:rPr>
                        <a:t>hybrid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Times New Roman"/>
                        </a:rPr>
                        <a:t>Direct drive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85044"/>
                  </a:ext>
                </a:extLst>
              </a:tr>
              <a:tr h="1162607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/>
                        </a:rPr>
                        <a:t>Low capex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High cost due to complexity, additional materials.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fewer components and simpler geometry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solidFill>
                            <a:schemeClr val="tx1"/>
                          </a:solidFill>
                          <a:latin typeface="Times New Roman"/>
                        </a:rPr>
                        <a:t>omplex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 design, tooling, and manufacturing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depends on how the hybrid is implemented. Can reduce cost through smart design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precision motor design and electronics needed.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776916"/>
                  </a:ext>
                </a:extLst>
              </a:tr>
              <a:tr h="948441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/>
                        </a:rPr>
                        <a:t>High serviceability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More moving parts mean more maintenance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due to simplicity and fewer joints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difficult to access internal components without specialized tools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some parts are easy to fix, others not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fewer moving parts, but harder to repair motor if it fails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088814"/>
                  </a:ext>
                </a:extLst>
              </a:tr>
              <a:tr h="948441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/>
                        </a:rPr>
                        <a:t>Easy to assemble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Requires precise alignment and more components to mount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often DIY-friendly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often assembled in factory only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custom instructions, especially if parts are not standardized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no chain or transmission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712757"/>
                  </a:ext>
                </a:extLst>
              </a:tr>
              <a:tr h="734278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/>
                        </a:rPr>
                        <a:t>Availability of spear 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especially in mainstream markets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due to standardization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harder to source and replace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some parts standard, others proprietary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specially if proprietary motor is used.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220579"/>
                  </a:ext>
                </a:extLst>
              </a:tr>
              <a:tr h="734278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/>
                        </a:rPr>
                        <a:t>Light weight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due to extra linkages and hardware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design is a major benefit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helps reduce external mounts and improves aerodynamics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depending on materials and structure.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due to fewer mechanical parts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881395"/>
                  </a:ext>
                </a:extLst>
              </a:tr>
              <a:tr h="734278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/>
                        </a:rPr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may require partial disassembly for shipping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better for packaging or folding designs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more fragile due to enclosed systems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some parts may be detachable, others fixed.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fewer parts means easier logistics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143536"/>
                  </a:ext>
                </a:extLst>
              </a:tr>
              <a:tr h="948441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/>
                        </a:rPr>
                        <a:t>Reliability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especially in demanding terrain or under load. Built for durability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but may not perform well under heavy stress or rough terrain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components are protected from the elements. Risky if one part fails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if well-engineered – benefits from best of both worlds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no wear on chains/gears, fewer failure points.</a:t>
                      </a:r>
                      <a:endParaRPr lang="en-US" sz="1400" b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81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9194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E797-42FE-9011-0A58-5BBCE1D75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14E8BC7-D499-8C73-212A-C134F0225DE0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A2B06AC1-FAD5-3AF5-5A90-1D0A70B3781C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34B754E-DE9C-FE93-C572-22057A125952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FDEEEAD-42EF-F6D8-0DE7-59A3DA739AB4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1D83E9-8A01-AE4A-9CBE-39428B62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115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5ADA99-C784-7C95-08DE-C91899BB7569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2690469-E2F5-191E-1A5B-0D4B184BD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0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Gearbox system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97409-EBCC-82CC-809F-80FDD457D5BD}"/>
              </a:ext>
            </a:extLst>
          </p:cNvPr>
          <p:cNvSpPr txBox="1"/>
          <p:nvPr/>
        </p:nvSpPr>
        <p:spPr>
          <a:xfrm>
            <a:off x="782115" y="1321563"/>
            <a:ext cx="3930299" cy="59093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Main Objective: 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/>
              <a:buChar char="v"/>
            </a:pPr>
            <a:r>
              <a:rPr lang="en-US" sz="2000">
                <a:latin typeface="Times New Roman"/>
                <a:cs typeface="Times New Roman"/>
              </a:rPr>
              <a:t>Break down analysis of planetary gearbox concept for each </a:t>
            </a:r>
            <a:r>
              <a:rPr lang="en-US" sz="2000" dirty="0">
                <a:latin typeface="Times New Roman"/>
                <a:cs typeface="Times New Roman"/>
              </a:rPr>
              <a:t>criteria of selection.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Criteria  Key Points for Planetary Gearbox.</a:t>
            </a:r>
          </a:p>
          <a:p>
            <a:pPr marL="342900" indent="-342900">
              <a:buFont typeface="Wingdings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0666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116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>
            <a:normAutofit/>
          </a:bodyPr>
          <a:lstStyle/>
          <a:p>
            <a:pPr algn="ctr"/>
            <a:br>
              <a:rPr lang="en-US" sz="3200" dirty="0">
                <a:latin typeface="Times New Roman"/>
                <a:cs typeface="Times New Roman"/>
              </a:rPr>
            </a:br>
            <a:br>
              <a:rPr lang="en-US" sz="32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Gearbox system</a:t>
            </a:r>
          </a:p>
          <a:p>
            <a:pPr algn="ctr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BC7737-B2A7-CE03-0F40-DAB9AFFF404E}"/>
              </a:ext>
            </a:extLst>
          </p:cNvPr>
          <p:cNvSpPr txBox="1"/>
          <p:nvPr/>
        </p:nvSpPr>
        <p:spPr>
          <a:xfrm>
            <a:off x="4345098" y="5781005"/>
            <a:ext cx="346206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Times New Roman"/>
                <a:cs typeface="Times New Roman"/>
              </a:rPr>
              <a:t>Source- Planetary System</a:t>
            </a:r>
            <a:br>
              <a:rPr lang="en-US" sz="1400" b="1" dirty="0">
                <a:latin typeface="Times New Roman"/>
              </a:rPr>
            </a:br>
            <a:r>
              <a:rPr lang="en-US" sz="1400" b="1" dirty="0">
                <a:latin typeface="Times New Roman"/>
                <a:cs typeface="Times New Roman"/>
              </a:rPr>
              <a:t>gears by SMC</a:t>
            </a:r>
          </a:p>
          <a:p>
            <a:r>
              <a:rPr lang="en-US" sz="1400" b="1" dirty="0">
                <a:latin typeface="Times New Roman"/>
                <a:cs typeface="Times New Roman"/>
              </a:rPr>
              <a:t>Manufactures</a:t>
            </a:r>
            <a:endParaRPr lang="en-US" sz="1400"/>
          </a:p>
        </p:txBody>
      </p:sp>
      <p:pic>
        <p:nvPicPr>
          <p:cNvPr id="4" name="Picture 3" descr="Diagram of a gear system&#10;&#10;AI-generated content may be incorrect.">
            <a:extLst>
              <a:ext uri="{FF2B5EF4-FFF2-40B4-BE49-F238E27FC236}">
                <a16:creationId xmlns:a16="http://schemas.microsoft.com/office/drawing/2014/main" id="{D824929D-71CB-755A-C49F-630BCE1314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94" t="-72" r="152" b="352"/>
          <a:stretch>
            <a:fillRect/>
          </a:stretch>
        </p:blipFill>
        <p:spPr>
          <a:xfrm>
            <a:off x="1627995" y="1243951"/>
            <a:ext cx="6319233" cy="4352817"/>
          </a:xfrm>
          <a:prstGeom prst="rect">
            <a:avLst/>
          </a:prstGeom>
        </p:spPr>
      </p:pic>
      <p:pic>
        <p:nvPicPr>
          <p:cNvPr id="8" name="Picture 7" descr="A close-up of a gear&#10;&#10;AI-generated content may be incorrect.">
            <a:extLst>
              <a:ext uri="{FF2B5EF4-FFF2-40B4-BE49-F238E27FC236}">
                <a16:creationId xmlns:a16="http://schemas.microsoft.com/office/drawing/2014/main" id="{5FAD5AC8-85C2-71E5-98C3-CFE02A759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162" y="1326671"/>
            <a:ext cx="3198243" cy="318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964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2E01A-DF06-CFD9-0673-644017443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2DA726A-5AC5-FF4A-B951-1056762A9845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A2579D56-EC7D-EBEC-09B7-DF86F9A123C9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FB1153AD-69D4-E120-FBAD-DD9E18AEDFB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D22F23F-7A1F-3C05-D0E1-E617769844E7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72E76B-7898-3C11-5AD4-EB560343F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117</a:t>
            </a:fld>
            <a:endParaRPr lang="en-GB" sz="1400" b="1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2A0717-2DB4-2447-336C-AA811B4069AC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198DC669-15C4-8AA5-6B1E-0DF6FB25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/>
          <a:lstStyle/>
          <a:p>
            <a:pPr algn="ctr"/>
            <a:br>
              <a:rPr lang="en-US" sz="2900" dirty="0">
                <a:latin typeface="Times New Roman"/>
                <a:cs typeface="Times New Roman"/>
              </a:rPr>
            </a:br>
            <a:r>
              <a:rPr lang="en-US" sz="2900" dirty="0">
                <a:latin typeface="Times New Roman"/>
                <a:cs typeface="Times New Roman"/>
              </a:rPr>
              <a:t>Gearbox system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3CAC3-CE34-3B3D-4B10-AC85CB9D2F4B}"/>
              </a:ext>
            </a:extLst>
          </p:cNvPr>
          <p:cNvSpPr txBox="1"/>
          <p:nvPr/>
        </p:nvSpPr>
        <p:spPr>
          <a:xfrm>
            <a:off x="483080" y="1316966"/>
            <a:ext cx="9414293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imes New Roman"/>
                <a:cs typeface="Times New Roman"/>
              </a:rPr>
              <a:t>Criteria  Key Points for Planetary Gearbox</a:t>
            </a:r>
          </a:p>
          <a:p>
            <a:endParaRPr lang="en-US" b="1" dirty="0">
              <a:latin typeface="Times New Roman"/>
              <a:cs typeface="Times New Roman"/>
            </a:endParaRPr>
          </a:p>
          <a:p>
            <a:endParaRPr lang="en-US" b="1" dirty="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ü"/>
            </a:pPr>
            <a:r>
              <a:rPr lang="en-US" sz="2000" b="1" dirty="0">
                <a:latin typeface="Times New Roman"/>
                <a:cs typeface="Times New Roman"/>
              </a:rPr>
              <a:t>Design -</a:t>
            </a:r>
            <a:r>
              <a:rPr lang="en-US" sz="2000" dirty="0">
                <a:latin typeface="Times New Roman"/>
                <a:cs typeface="Times New Roman"/>
              </a:rPr>
              <a:t>Compact, multiple gear ratios, load sharing, low backlash possible </a:t>
            </a:r>
          </a:p>
          <a:p>
            <a:pPr marL="285750" indent="-285750">
              <a:buFont typeface="Wingdings"/>
              <a:buChar char="ü"/>
            </a:pPr>
            <a:endParaRPr lang="en-US" sz="2000" dirty="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ü"/>
            </a:pPr>
            <a:r>
              <a:rPr lang="en-US" sz="2000" b="1" dirty="0">
                <a:latin typeface="Times New Roman"/>
                <a:cs typeface="Times New Roman"/>
              </a:rPr>
              <a:t>Manufacturing-</a:t>
            </a:r>
            <a:r>
              <a:rPr lang="en-US" sz="2000" dirty="0">
                <a:latin typeface="Times New Roman"/>
                <a:cs typeface="Times New Roman"/>
              </a:rPr>
              <a:t>Precision machining, heat treatment, quality materials, tight tolerances </a:t>
            </a:r>
          </a:p>
          <a:p>
            <a:pPr marL="285750" indent="-285750">
              <a:buFont typeface="Wingdings"/>
              <a:buChar char="ü"/>
            </a:pPr>
            <a:endParaRPr lang="en-US" sz="2000" b="1" dirty="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ü"/>
            </a:pPr>
            <a:r>
              <a:rPr lang="en-US" sz="2000" b="1" dirty="0">
                <a:latin typeface="Times New Roman"/>
                <a:cs typeface="Times New Roman"/>
              </a:rPr>
              <a:t>Space Requirement-</a:t>
            </a:r>
            <a:r>
              <a:rPr lang="en-US" sz="2000" dirty="0">
                <a:latin typeface="Times New Roman"/>
                <a:cs typeface="Times New Roman"/>
              </a:rPr>
              <a:t>Very compact for torque output; coaxial design saves space</a:t>
            </a:r>
            <a:r>
              <a:rPr lang="en-US" sz="2000" b="1" dirty="0">
                <a:latin typeface="Times New Roman"/>
                <a:cs typeface="Times New Roman"/>
              </a:rPr>
              <a:t> </a:t>
            </a:r>
          </a:p>
          <a:p>
            <a:pPr marL="285750" indent="-285750">
              <a:buFont typeface="Wingdings"/>
              <a:buChar char="ü"/>
            </a:pPr>
            <a:endParaRPr lang="en-US" sz="2000" b="1" dirty="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ü"/>
            </a:pPr>
            <a:r>
              <a:rPr lang="en-US" sz="2000" b="1" dirty="0">
                <a:latin typeface="Times New Roman"/>
                <a:cs typeface="Times New Roman"/>
              </a:rPr>
              <a:t>Weight- </a:t>
            </a:r>
            <a:r>
              <a:rPr lang="en-US" sz="2000" dirty="0">
                <a:latin typeface="Times New Roman"/>
                <a:cs typeface="Times New Roman"/>
              </a:rPr>
              <a:t>High torque-to-weight ratio; lightweight options available </a:t>
            </a:r>
          </a:p>
          <a:p>
            <a:pPr marL="285750" indent="-285750">
              <a:buFont typeface="Wingdings"/>
              <a:buChar char="ü"/>
            </a:pPr>
            <a:endParaRPr lang="en-US" sz="2000" b="1" dirty="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ü"/>
            </a:pPr>
            <a:r>
              <a:rPr lang="en-US" sz="2000" b="1" dirty="0">
                <a:latin typeface="Times New Roman"/>
                <a:cs typeface="Times New Roman"/>
              </a:rPr>
              <a:t>Efficiency- </a:t>
            </a:r>
            <a:r>
              <a:rPr lang="en-US" sz="2000" dirty="0">
                <a:latin typeface="Times New Roman"/>
                <a:cs typeface="Times New Roman"/>
              </a:rPr>
              <a:t>High (95–98%), optimized by quality gears and lubrication </a:t>
            </a:r>
          </a:p>
          <a:p>
            <a:pPr marL="285750" indent="-285750">
              <a:buFont typeface="Wingdings"/>
              <a:buChar char="ü"/>
            </a:pPr>
            <a:endParaRPr lang="en-US" sz="2000" b="1" dirty="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ü"/>
            </a:pPr>
            <a:r>
              <a:rPr lang="en-US" sz="2000" b="1" dirty="0">
                <a:latin typeface="Times New Roman"/>
                <a:cs typeface="Times New Roman"/>
              </a:rPr>
              <a:t>Reliability -</a:t>
            </a:r>
            <a:r>
              <a:rPr lang="en-US" sz="2000" dirty="0">
                <a:latin typeface="Times New Roman"/>
                <a:cs typeface="Times New Roman"/>
              </a:rPr>
              <a:t>Excellent with proper design and maintenance; robust against heavy-duty use </a:t>
            </a:r>
          </a:p>
        </p:txBody>
      </p:sp>
    </p:spTree>
    <p:extLst>
      <p:ext uri="{BB962C8B-B14F-4D97-AF65-F5344CB8AC3E}">
        <p14:creationId xmlns:p14="http://schemas.microsoft.com/office/powerpoint/2010/main" val="18548734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1261A-58A2-F1BF-223A-0A74A9E38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EF8B70C-6961-53CD-CA60-AAD55D77E3EE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90677126-9BFB-7396-A79B-DBF846569D2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08F7DF42-DDBD-376D-86D8-FC657F47A84B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611C47D-E31C-84E4-94BC-6B5A8860269C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D5C1F2-B259-27AF-94C8-F029DDFD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118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FA57E2-9D1C-F0B4-6417-BB49662B1EDE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01A4F4FF-9E49-9042-ADAA-4BF8C1E0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Rotor Brake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3A918A-82D4-2966-0328-7C94A06AB279}"/>
              </a:ext>
            </a:extLst>
          </p:cNvPr>
          <p:cNvSpPr txBox="1"/>
          <p:nvPr/>
        </p:nvSpPr>
        <p:spPr>
          <a:xfrm>
            <a:off x="681474" y="1321563"/>
            <a:ext cx="10658902" cy="30777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Main Objective:</a:t>
            </a:r>
          </a:p>
          <a:p>
            <a:pPr marL="342900" indent="-342900">
              <a:buFont typeface="Wingdings,Sans-Serif"/>
              <a:buChar char="v"/>
            </a:pPr>
            <a:r>
              <a:rPr lang="en-US" sz="2000">
                <a:latin typeface="Times New Roman"/>
                <a:cs typeface="Times New Roman"/>
              </a:rPr>
              <a:t>Break down analysis of Rotor brake.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,Sans-Serif"/>
              <a:buChar char="v"/>
            </a:pPr>
            <a:r>
              <a:rPr lang="en-US" sz="2000">
                <a:latin typeface="Times New Roman"/>
                <a:cs typeface="Times New Roman"/>
              </a:rPr>
              <a:t>Criteria Disc Brake System.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,Sans-Serif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266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1A271-BFA8-2154-9B0E-74B8BB585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76808D9-8D4B-F9D5-149D-64E21803ACE8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6D93E1E0-BBDF-9DF6-4639-AA2502EF76A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812F36B-A676-DA56-81CA-B78600362EC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75D3ABE-2F31-A540-0142-FC9E0C61FCCF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1F732C-F027-9BB4-97FD-C32FA963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119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BC8C16-64F9-5759-8E7F-A1B37BFAE8B9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CD4CBAED-109A-9B26-FF30-BFB34BED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Rotor Brake</a:t>
            </a:r>
          </a:p>
        </p:txBody>
      </p:sp>
      <p:pic>
        <p:nvPicPr>
          <p:cNvPr id="2" name="Picture 1" descr="A diagram of a brake disc&#10;&#10;AI-generated content may be incorrect.">
            <a:extLst>
              <a:ext uri="{FF2B5EF4-FFF2-40B4-BE49-F238E27FC236}">
                <a16:creationId xmlns:a16="http://schemas.microsoft.com/office/drawing/2014/main" id="{DCE3D215-8D6D-7001-88C9-8BD529D2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46" y="1326491"/>
            <a:ext cx="8225647" cy="5139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D64D00-B445-A322-F00B-D13EC4442225}"/>
              </a:ext>
            </a:extLst>
          </p:cNvPr>
          <p:cNvSpPr txBox="1"/>
          <p:nvPr/>
        </p:nvSpPr>
        <p:spPr>
          <a:xfrm>
            <a:off x="9794117" y="4846477"/>
            <a:ext cx="190931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Times New Roman"/>
                <a:cs typeface="Times New Roman"/>
              </a:rPr>
              <a:t>Source- KTG AUTO</a:t>
            </a:r>
            <a:endParaRPr lang="en-US" sz="1400" b="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166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70FA-357F-50A7-4BF5-FA577AED4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652"/>
            <a:ext cx="10515600" cy="1325563"/>
          </a:xfrm>
        </p:spPr>
        <p:txBody>
          <a:bodyPr/>
          <a:lstStyle/>
          <a:p>
            <a:r>
              <a:rPr lang="it-IT" dirty="0"/>
              <a:t>2. </a:t>
            </a:r>
            <a:r>
              <a:rPr lang="it-IT" dirty="0" err="1"/>
              <a:t>Rotor</a:t>
            </a:r>
            <a:r>
              <a:rPr lang="it-IT" dirty="0"/>
              <a:t> </a:t>
            </a:r>
            <a:r>
              <a:rPr lang="it-IT" dirty="0" err="1"/>
              <a:t>Diameter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EFFAF-87D4-D33C-03CB-DD1E00ACBF6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04687-817C-A690-1082-C0056D77457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353A8-12EA-5425-B478-3E844F0014C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27FAE0-F118-E3EA-00F6-CDA48E417A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it-IT" dirty="0"/>
              <a:t>[1]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F5BFEB-BE1F-76A8-D41C-AC7C98F86F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  <p:pic>
        <p:nvPicPr>
          <p:cNvPr id="1026" name="Picture 2" descr="Comparison of rotor size with turbine rated capacity for onshore wind... |  Download Scientific Diagram">
            <a:extLst>
              <a:ext uri="{FF2B5EF4-FFF2-40B4-BE49-F238E27FC236}">
                <a16:creationId xmlns:a16="http://schemas.microsoft.com/office/drawing/2014/main" id="{D8FAFED5-2411-FFA7-E662-1D968A7B05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74" y="1883298"/>
            <a:ext cx="7252111" cy="380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B9F6A9-0082-D4C0-7452-84E064BD2520}"/>
              </a:ext>
            </a:extLst>
          </p:cNvPr>
          <p:cNvSpPr txBox="1"/>
          <p:nvPr/>
        </p:nvSpPr>
        <p:spPr>
          <a:xfrm>
            <a:off x="8093949" y="2535121"/>
            <a:ext cx="3560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/>
              <a:t>Rotor</a:t>
            </a:r>
            <a:r>
              <a:rPr lang="it-IT" sz="2400" b="1" dirty="0"/>
              <a:t> Loading</a:t>
            </a:r>
          </a:p>
          <a:p>
            <a:pPr algn="ctr"/>
            <a:r>
              <a:rPr lang="it-IT" sz="2400" b="1" dirty="0"/>
              <a:t> (or </a:t>
            </a:r>
            <a:r>
              <a:rPr lang="it-IT" sz="2400" b="1" dirty="0" err="1"/>
              <a:t>Specific</a:t>
            </a:r>
            <a:r>
              <a:rPr lang="it-IT" sz="2400" b="1" dirty="0"/>
              <a:t> Power)</a:t>
            </a:r>
            <a:endParaRPr lang="en-GB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517A35-1282-D383-ED1A-CB8A0DE69B87}"/>
                  </a:ext>
                </a:extLst>
              </p:cNvPr>
              <p:cNvSpPr txBox="1"/>
              <p:nvPr/>
            </p:nvSpPr>
            <p:spPr>
              <a:xfrm>
                <a:off x="8997676" y="3540236"/>
                <a:ext cx="1397434" cy="879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517A35-1282-D383-ED1A-CB8A0DE69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676" y="3540236"/>
                <a:ext cx="1397434" cy="8794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73D3A3-CA59-BD02-121B-02BF7DD939AF}"/>
              </a:ext>
            </a:extLst>
          </p:cNvPr>
          <p:cNvCxnSpPr/>
          <p:nvPr/>
        </p:nvCxnSpPr>
        <p:spPr>
          <a:xfrm flipH="1" flipV="1">
            <a:off x="3587262" y="2312377"/>
            <a:ext cx="2593730" cy="76493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75653C-7D4D-D5EC-8B07-02F444FDCBDE}"/>
              </a:ext>
            </a:extLst>
          </p:cNvPr>
          <p:cNvSpPr txBox="1"/>
          <p:nvPr/>
        </p:nvSpPr>
        <p:spPr>
          <a:xfrm rot="995186">
            <a:off x="3499338" y="2339504"/>
            <a:ext cx="294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Market trends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7371108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5764E-AB90-2931-4D9E-29C155D69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E11671C-7D17-034D-500E-B28B671AFE5E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E28AAE3E-605A-C646-919B-CE4386248AE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56098053-63B4-6F06-A955-F93117F155DB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03B4D30-1EDD-4594-85CC-8148E91F5C8C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C087E12-7AE8-F954-0ABC-DED81F9E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120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5A520C-EA87-62EC-3539-B574EBA9A0A1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DF93C582-D86C-B4B5-6BC0-8B75FA99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Rotor Brake</a:t>
            </a:r>
          </a:p>
        </p:txBody>
      </p:sp>
      <p:pic>
        <p:nvPicPr>
          <p:cNvPr id="2" name="Picture 1" descr="A diagram of a car part&#10;&#10;AI-generated content may be incorrect.">
            <a:extLst>
              <a:ext uri="{FF2B5EF4-FFF2-40B4-BE49-F238E27FC236}">
                <a16:creationId xmlns:a16="http://schemas.microsoft.com/office/drawing/2014/main" id="{B9BE4CAA-17F5-326E-2C98-5CE8494E4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19" y="1260805"/>
            <a:ext cx="11642964" cy="5256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96AFF0-1AED-24BF-1A22-C6E54A51F703}"/>
              </a:ext>
            </a:extLst>
          </p:cNvPr>
          <p:cNvSpPr txBox="1"/>
          <p:nvPr/>
        </p:nvSpPr>
        <p:spPr>
          <a:xfrm>
            <a:off x="4992079" y="5910402"/>
            <a:ext cx="190931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Times New Roman"/>
                <a:cs typeface="Times New Roman"/>
              </a:rPr>
              <a:t>Source- KTG AUTO</a:t>
            </a:r>
            <a:endParaRPr lang="en-US" sz="1400" b="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10779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7B75E-B906-6168-507A-F9BEA65B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3A56E6D-9B18-794A-5EA0-4E51193E8C51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37762FA0-9953-997C-C19D-2E42035C17E6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B2D6AB11-9670-B9C8-9A79-D010083221E1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E303C53-7D59-A28F-913A-54A64327849D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638825E-77DE-5D1F-AA70-7A46C3E71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121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E11427-E231-6D65-27D8-7C50170E4EC4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732F915B-5ACA-7C77-615A-55977C96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Rotor Brake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BCA699-2533-ACF5-92D5-7B206105B93D}"/>
              </a:ext>
            </a:extLst>
          </p:cNvPr>
          <p:cNvSpPr txBox="1"/>
          <p:nvPr/>
        </p:nvSpPr>
        <p:spPr>
          <a:xfrm>
            <a:off x="681474" y="1321563"/>
            <a:ext cx="10658902" cy="5847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Times New Roman"/>
                <a:ea typeface="+mn-lt"/>
                <a:cs typeface="+mn-lt"/>
              </a:rPr>
              <a:t>Criteria Disc Brake System-</a:t>
            </a:r>
            <a:endParaRPr lang="en-US" sz="2000" b="1" dirty="0">
              <a:latin typeface="Times New Roman"/>
              <a:ea typeface="+mn-lt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/>
              <a:buChar char="v"/>
            </a:pPr>
            <a:r>
              <a:rPr lang="en-US" sz="2000" dirty="0">
                <a:latin typeface="Times New Roman"/>
                <a:ea typeface="+mn-lt"/>
                <a:cs typeface="+mn-lt"/>
              </a:rPr>
              <a:t> Design-Simple, open design with rotor, caliper, and pads. Good for cooling and modularity. </a:t>
            </a:r>
            <a:endParaRPr lang="en-US" sz="2000" dirty="0">
              <a:latin typeface="Times New Roman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buFont typeface="Wingdings"/>
              <a:buChar char="v"/>
            </a:pPr>
            <a:endParaRPr lang="en-US" sz="2000" dirty="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/>
              <a:buChar char="v"/>
            </a:pPr>
            <a:r>
              <a:rPr lang="en-US" sz="2000" dirty="0">
                <a:latin typeface="Times New Roman"/>
                <a:ea typeface="+mn-lt"/>
                <a:cs typeface="+mn-lt"/>
              </a:rPr>
              <a:t>Manufacturing- Mature process; rotor and caliper materials vary with performance level. </a:t>
            </a:r>
            <a:endParaRPr lang="en-US" sz="2000" dirty="0">
              <a:latin typeface="Times New Roman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buFont typeface="Wingdings"/>
              <a:buChar char="v"/>
            </a:pPr>
            <a:endParaRPr lang="en-US" sz="2000" dirty="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/>
              <a:buChar char="v"/>
            </a:pPr>
            <a:r>
              <a:rPr lang="en-US" sz="2000" dirty="0">
                <a:latin typeface="Times New Roman"/>
                <a:ea typeface="+mn-lt"/>
                <a:cs typeface="+mn-lt"/>
              </a:rPr>
              <a:t> Space Requirement-Compact design, but performance setups need larger wheels and calipers. </a:t>
            </a:r>
            <a:endParaRPr lang="en-US" sz="2000" dirty="0">
              <a:latin typeface="Times New Roman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buFont typeface="Wingdings"/>
              <a:buChar char="v"/>
            </a:pPr>
            <a:endParaRPr lang="en-US" sz="2000" dirty="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/>
              <a:buChar char="v"/>
            </a:pPr>
            <a:r>
              <a:rPr lang="en-US" sz="2000" dirty="0">
                <a:latin typeface="Times New Roman"/>
                <a:ea typeface="+mn-lt"/>
                <a:cs typeface="+mn-lt"/>
              </a:rPr>
              <a:t>Performance &amp; Pressure-Excellent braking, quick heat dissipation, linear pressure response. </a:t>
            </a:r>
            <a:endParaRPr lang="en-US" sz="2000" dirty="0">
              <a:latin typeface="Times New Roman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buFont typeface="Wingdings"/>
              <a:buChar char="v"/>
            </a:pPr>
            <a:endParaRPr lang="en-US" sz="2000" dirty="0">
              <a:latin typeface="Times New Roman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buFont typeface="Wingdings"/>
              <a:buChar char="v"/>
            </a:pPr>
            <a:r>
              <a:rPr lang="en-US" sz="2000" dirty="0">
                <a:latin typeface="Times New Roman"/>
                <a:ea typeface="+mn-lt"/>
                <a:cs typeface="+mn-lt"/>
              </a:rPr>
              <a:t>Weight- Moderate; lighter than drums at high end, but heavier at low cost. </a:t>
            </a:r>
            <a:endParaRPr lang="en-US" sz="2000" dirty="0">
              <a:latin typeface="Times New Roman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buFont typeface="Wingdings"/>
              <a:buChar char="v"/>
            </a:pPr>
            <a:endParaRPr lang="en-US" sz="2000" dirty="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/>
              <a:buChar char="v"/>
            </a:pPr>
            <a:r>
              <a:rPr lang="en-US" sz="2000">
                <a:latin typeface="Times New Roman"/>
                <a:ea typeface="+mn-lt"/>
                <a:cs typeface="+mn-lt"/>
              </a:rPr>
              <a:t>Maintenance &amp; Reliability- Easy access, frequent pad changes, prone to corrosion/warping.</a:t>
            </a:r>
            <a:endParaRPr lang="en-US" sz="2000" dirty="0">
              <a:latin typeface="Times New Roman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buFont typeface="Wingdings"/>
              <a:buChar char="v"/>
            </a:pPr>
            <a:endParaRPr lang="en-US" sz="2000" dirty="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/>
              <a:buChar char="v"/>
            </a:pPr>
            <a:r>
              <a:rPr lang="en-US" sz="2000" dirty="0">
                <a:latin typeface="Times New Roman"/>
                <a:ea typeface="+mn-lt"/>
                <a:cs typeface="+mn-lt"/>
              </a:rPr>
              <a:t>Cost- Affordable for mass production; premium for high-performance materials. </a:t>
            </a:r>
            <a:endParaRPr lang="en-US" sz="2000">
              <a:latin typeface="Times New Roman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641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8B185-BF35-B563-4EFB-21C8349E0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027FDE0C-0EB0-2A84-DF1D-047FA302E0B7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2660C4E2-20F8-07B9-CDBC-E97B90865B2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CE90A4-29AF-F1C1-768C-54B9A82C11BA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37B43D1-26D7-40A6-F34B-DD7573A9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122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3B4864-2B15-883D-3118-1EACCA62E7F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F2979C3D-6853-EEA9-1E0A-75E23ECB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63142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Coupling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9945F4-D280-B702-00BE-1D05A66FDCCF}"/>
              </a:ext>
            </a:extLst>
          </p:cNvPr>
          <p:cNvSpPr txBox="1"/>
          <p:nvPr/>
        </p:nvSpPr>
        <p:spPr>
          <a:xfrm>
            <a:off x="753361" y="1335940"/>
            <a:ext cx="10658902" cy="22775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Main Objective:</a:t>
            </a:r>
          </a:p>
          <a:p>
            <a:pPr marL="285750" indent="-285750">
              <a:buFont typeface="Wingdings,Sans-Serif"/>
              <a:buChar char="v"/>
            </a:pPr>
            <a:r>
              <a:rPr lang="en-US" sz="2000" dirty="0">
                <a:latin typeface="Times New Roman"/>
                <a:cs typeface="Times New Roman"/>
              </a:rPr>
              <a:t>Break down analysis of Coupling</a:t>
            </a:r>
            <a:endParaRPr lang="en-US" dirty="0"/>
          </a:p>
          <a:p>
            <a:pPr marL="285750" indent="-285750">
              <a:buFont typeface="Wingdings,Sans-Serif"/>
              <a:buChar char="v"/>
            </a:pPr>
            <a:r>
              <a:rPr lang="en-US" sz="2000" dirty="0">
                <a:latin typeface="Times New Roman"/>
                <a:cs typeface="Times New Roman"/>
              </a:rPr>
              <a:t>Criteria Coupling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832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8826B-D246-F4F8-C9E8-64E71F787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097084F-7955-0C94-B36F-9E73EC83FF48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ECDAA95E-1E60-0693-5DCC-E485AB143AFB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ECFA8A5-3D94-E628-0E09-BF2C895FF6D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EFA6749-BE19-EF42-7F88-182A7C53B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123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36E5A2-CD91-43F3-1574-1E80A1D4E9A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7C7FA9C2-89FF-C4E2-DA2D-C7F736A4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63142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Coupling</a:t>
            </a:r>
          </a:p>
        </p:txBody>
      </p:sp>
      <p:pic>
        <p:nvPicPr>
          <p:cNvPr id="14" name="Picture 13" descr="Diagram of a turbine coupling&#10;&#10;AI-generated content may be incorrect.">
            <a:extLst>
              <a:ext uri="{FF2B5EF4-FFF2-40B4-BE49-F238E27FC236}">
                <a16:creationId xmlns:a16="http://schemas.microsoft.com/office/drawing/2014/main" id="{EB8C0FF0-CB1E-6180-DADB-3E616A4E84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50" r="-286" b="362"/>
          <a:stretch>
            <a:fillRect/>
          </a:stretch>
        </p:blipFill>
        <p:spPr>
          <a:xfrm>
            <a:off x="2143265" y="1184030"/>
            <a:ext cx="7603583" cy="538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172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06F4A-8F9B-8F58-C350-E83A2A6D0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497D55E1-212D-39E1-6C24-2AF072C3B877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27D74C89-8223-DEBB-7F0F-D86FFF2EF4AF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512606-5871-4575-788C-D253751D5542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B8E28D5-1130-A63E-1017-CB400AF71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124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D1D5EA-167E-20C1-E96F-BADC5A66206E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D1C70B04-E869-F99D-6BC6-F8B49177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63142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Coupling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EA5E36-D142-2874-13E0-265F6437E04A}"/>
              </a:ext>
            </a:extLst>
          </p:cNvPr>
          <p:cNvSpPr txBox="1"/>
          <p:nvPr/>
        </p:nvSpPr>
        <p:spPr>
          <a:xfrm>
            <a:off x="684362" y="1360099"/>
            <a:ext cx="10693878" cy="674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Criteria Disc Brake System-</a:t>
            </a:r>
          </a:p>
          <a:p>
            <a:endParaRPr lang="en-US" dirty="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/>
              <a:buChar char="v"/>
            </a:pPr>
            <a:r>
              <a:rPr lang="en-US" dirty="0">
                <a:latin typeface="Times New Roman"/>
                <a:ea typeface="+mn-lt"/>
                <a:cs typeface="+mn-lt"/>
              </a:rPr>
              <a:t>Design-Compact, </a:t>
            </a:r>
            <a:r>
              <a:rPr lang="en-US" err="1">
                <a:latin typeface="Times New Roman"/>
                <a:ea typeface="+mn-lt"/>
                <a:cs typeface="+mn-lt"/>
              </a:rPr>
              <a:t>torsionally</a:t>
            </a:r>
            <a:r>
              <a:rPr lang="en-US" dirty="0">
                <a:latin typeface="Times New Roman"/>
                <a:ea typeface="+mn-lt"/>
                <a:cs typeface="+mn-lt"/>
              </a:rPr>
              <a:t> rigid, high misalignment capability </a:t>
            </a:r>
            <a:endParaRPr lang="en-US"/>
          </a:p>
          <a:p>
            <a:pPr marL="285750" indent="-285750">
              <a:buFont typeface="Wingdings"/>
              <a:buChar char="v"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/>
              <a:buChar char="v"/>
            </a:pPr>
            <a:r>
              <a:rPr lang="en-US" dirty="0">
                <a:latin typeface="Times New Roman"/>
                <a:ea typeface="+mn-lt"/>
                <a:cs typeface="+mn-lt"/>
              </a:rPr>
              <a:t>Protection-Requires external guards; corrosion-resistant options available </a:t>
            </a:r>
          </a:p>
          <a:p>
            <a:pPr marL="285750" indent="-285750">
              <a:buFont typeface="Wingdings"/>
              <a:buChar char="v"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/>
              <a:buChar char="v"/>
            </a:pPr>
            <a:r>
              <a:rPr lang="en-US" dirty="0">
                <a:latin typeface="Times New Roman"/>
                <a:ea typeface="+mn-lt"/>
                <a:cs typeface="+mn-lt"/>
              </a:rPr>
              <a:t>Efficiency--Very high (&gt;99%), no backlash, no lubrication needed </a:t>
            </a:r>
          </a:p>
          <a:p>
            <a:pPr marL="285750" indent="-285750">
              <a:buFont typeface="Wingdings"/>
              <a:buChar char="v"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/>
              <a:buChar char="v"/>
            </a:pPr>
            <a:r>
              <a:rPr lang="en-US" dirty="0">
                <a:latin typeface="Times New Roman"/>
                <a:ea typeface="+mn-lt"/>
                <a:cs typeface="+mn-lt"/>
              </a:rPr>
              <a:t>Service &amp; Maintenance- Low; visual inspection and alignment checks sufficient </a:t>
            </a:r>
          </a:p>
          <a:p>
            <a:pPr marL="285750" indent="-285750">
              <a:buFont typeface="Wingdings"/>
              <a:buChar char="v"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/>
              <a:buChar char="v"/>
            </a:pPr>
            <a:r>
              <a:rPr lang="en-US" dirty="0">
                <a:latin typeface="Times New Roman"/>
                <a:ea typeface="+mn-lt"/>
                <a:cs typeface="+mn-lt"/>
              </a:rPr>
              <a:t>Reliability &amp; Weight-Very reliable, lightweight, fatigue-resistant </a:t>
            </a:r>
          </a:p>
          <a:p>
            <a:pPr marL="285750" indent="-285750">
              <a:buFont typeface="Wingdings"/>
              <a:buChar char="v"/>
            </a:pPr>
            <a:endParaRPr lang="en-US" dirty="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/>
              <a:buChar char="v"/>
            </a:pPr>
            <a:r>
              <a:rPr lang="en-US" dirty="0">
                <a:latin typeface="Times New Roman"/>
                <a:ea typeface="+mn-lt"/>
                <a:cs typeface="+mn-lt"/>
              </a:rPr>
              <a:t>Cost-High upfront cost, low over time due to durability </a:t>
            </a:r>
            <a:endParaRPr lang="en-US" dirty="0">
              <a:latin typeface="Times New Roman"/>
              <a:cs typeface="Times New Roman"/>
            </a:endParaRPr>
          </a:p>
          <a:p>
            <a:endParaRPr lang="en-US" b="1" dirty="0">
              <a:latin typeface="Times New Roman"/>
              <a:cs typeface="Times New Roman"/>
            </a:endParaRPr>
          </a:p>
          <a:p>
            <a:endParaRPr lang="en-US" b="1" dirty="0">
              <a:latin typeface="Times New Roman"/>
              <a:cs typeface="Times New Roman"/>
            </a:endParaRPr>
          </a:p>
          <a:p>
            <a:endParaRPr lang="en-US" b="1" dirty="0">
              <a:latin typeface="Times New Roman"/>
              <a:cs typeface="Times New Roman"/>
            </a:endParaRPr>
          </a:p>
          <a:p>
            <a:endParaRPr lang="en-US" b="1" dirty="0">
              <a:latin typeface="Times New Roman"/>
              <a:cs typeface="Times New Roman"/>
            </a:endParaRPr>
          </a:p>
          <a:p>
            <a:endParaRPr lang="en-US" b="1" dirty="0">
              <a:latin typeface="Times New Roman"/>
              <a:cs typeface="Times New Roman"/>
            </a:endParaRPr>
          </a:p>
          <a:p>
            <a:endParaRPr lang="en-US" b="1" dirty="0">
              <a:latin typeface="Times New Roman"/>
              <a:cs typeface="Times New Roman"/>
            </a:endParaRPr>
          </a:p>
          <a:p>
            <a:endParaRPr lang="en-US" b="1" dirty="0">
              <a:latin typeface="Times New Roman"/>
              <a:cs typeface="Times New Roman"/>
            </a:endParaRPr>
          </a:p>
          <a:p>
            <a:endParaRPr lang="en-US" b="1" dirty="0">
              <a:latin typeface="Times New Roman"/>
              <a:cs typeface="Times New Roman"/>
            </a:endParaRPr>
          </a:p>
          <a:p>
            <a:endParaRPr lang="en-US" b="1" dirty="0">
              <a:latin typeface="Times New Roman"/>
              <a:cs typeface="Times New Roman"/>
            </a:endParaRPr>
          </a:p>
          <a:p>
            <a:endParaRPr lang="en-US" b="1" dirty="0">
              <a:latin typeface="Times New Roman"/>
              <a:cs typeface="Times New Roman"/>
            </a:endParaRPr>
          </a:p>
          <a:p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12444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9DB2-1C60-2A59-656D-A5B74C9C4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8A9E759-5D36-7577-1B72-EEFA19D202C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DF2E086-1F77-7ADA-A072-C1020548044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6784C5A-545D-7FC3-0803-92836236CBE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F48FE32-30A8-91E8-073B-1CE94513A3C5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2C03B4-4368-B8A0-5078-A33BA60C0D0C}"/>
              </a:ext>
            </a:extLst>
          </p:cNvPr>
          <p:cNvSpPr txBox="1"/>
          <p:nvPr/>
        </p:nvSpPr>
        <p:spPr>
          <a:xfrm>
            <a:off x="473320" y="1376739"/>
            <a:ext cx="112189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https://www.twiflex.com/en/newsroom/2016/02/is-caliper-brake-solutions-for-wind-turbines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https://antec-group.com/wp-content/uploads/2021/12/Catalogo-Wind-2022.pdf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https://www.twiflex.com/en/newsroom/2016/02/is-caliper-brake-solutions-for-wind-turbines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https://www.windsourcing.com/en/spare-parts-and-repair-material/brakes/brake-calipers/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linkClick r:id="" action="ppaction://noactio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" action="ppaction://noaction"/>
              </a:rPr>
              <a:t>https://www.ktr.com/de/en/products/brake-systems/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https://www.zf.com/products/en/wind/home/wind.html#:~:text=Empowering%20a%20Sustainable%20Future%20Together&amp;text=ZF%20Wind%20Power%20develops%2C%20together,future%20together%20with%20our%20partners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https://www.flender.com/en/branchesAndApplications/winergy#:~:text=Two%20powerful%20brands%20%2D%20one%20company,wind%20for%20a%20better%20future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637D13D-45AC-B8AD-BD11-124F6437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125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0213FB-EC9C-6767-58CC-49D609115B8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2540" y="145123"/>
            <a:ext cx="10515600" cy="1325563"/>
          </a:xfrm>
        </p:spPr>
        <p:txBody>
          <a:bodyPr/>
          <a:lstStyle/>
          <a:p>
            <a:r>
              <a:rPr lang="en-US" sz="2400" dirty="0">
                <a:latin typeface="Times New Roman"/>
                <a:cs typeface="Times New Roman"/>
              </a:rPr>
              <a:t>Bibliography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61125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8" descr="Hochschule Flensburg (Fachhochschule) – Wikipedia"/>
          <p:cNvPicPr>
            <a:picLocks noChangeAspect="1" noChangeArrowheads="1"/>
          </p:cNvPicPr>
          <p:nvPr/>
        </p:nvPicPr>
        <p:blipFill>
          <a:blip r:embed="rId3" cstate="hqprint"/>
          <a:stretch>
            <a:fillRect/>
          </a:stretch>
        </p:blipFill>
        <p:spPr bwMode="auto">
          <a:xfrm>
            <a:off x="370440" y="264131"/>
            <a:ext cx="1802472" cy="1196903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</p:spPr>
      </p:pic>
      <p:pic>
        <p:nvPicPr>
          <p:cNvPr id="2097153" name="Picture 14" descr="A black background with blue text  AI-generated content may be incorrect."/>
          <p:cNvPicPr>
            <a:picLocks noChangeAspect="1" noChangeArrowheads="1"/>
          </p:cNvPicPr>
          <p:nvPr/>
        </p:nvPicPr>
        <p:blipFill>
          <a:blip r:embed="rId4" cstate="hqprint"/>
          <a:stretch>
            <a:fillRect/>
          </a:stretch>
        </p:blipFill>
        <p:spPr bwMode="auto">
          <a:xfrm>
            <a:off x="8983394" y="408775"/>
            <a:ext cx="3146894" cy="912599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</p:spPr>
      </p:pic>
      <p:pic>
        <p:nvPicPr>
          <p:cNvPr id="2097154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324" y="55420"/>
            <a:ext cx="3136136" cy="1449926"/>
          </a:xfrm>
          <a:prstGeom prst="rect">
            <a:avLst/>
          </a:prstGeom>
        </p:spPr>
      </p:pic>
      <p:sp>
        <p:nvSpPr>
          <p:cNvPr id="1048585" name="Free-form: Shape 13"/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586" name="Free-form: Shape 13"/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587" name="Free-form: Shape 13"/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588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858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126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048590" name="Title 1"/>
          <p:cNvSpPr>
            <a:spLocks noGrp="1"/>
          </p:cNvSpPr>
          <p:nvPr>
            <p:ph type="ctrTitle"/>
          </p:nvPr>
        </p:nvSpPr>
        <p:spPr>
          <a:xfrm>
            <a:off x="721968" y="1796504"/>
            <a:ext cx="10835147" cy="790489"/>
          </a:xfrm>
        </p:spPr>
        <p:txBody>
          <a:bodyPr>
            <a:noAutofit/>
          </a:bodyPr>
          <a:lstStyle/>
          <a:p>
            <a:r>
              <a:rPr lang="it-IT" sz="4400" b="1" dirty="0">
                <a:cs typeface="Times New Roman" panose="02020603050405020304" pitchFamily="18" charset="0"/>
              </a:rPr>
              <a:t>Weekly report: Machine Bed &amp; </a:t>
            </a:r>
            <a:r>
              <a:rPr lang="it-IT" sz="4400" b="1" dirty="0" err="1">
                <a:cs typeface="Times New Roman" panose="02020603050405020304" pitchFamily="18" charset="0"/>
              </a:rPr>
              <a:t>Yaw</a:t>
            </a:r>
            <a:r>
              <a:rPr lang="it-IT" sz="4400" b="1" dirty="0">
                <a:cs typeface="Times New Roman" panose="02020603050405020304" pitchFamily="18" charset="0"/>
              </a:rPr>
              <a:t> System</a:t>
            </a:r>
            <a:endParaRPr lang="en-GB" sz="4400" b="1" dirty="0">
              <a:cs typeface="Times New Roman" panose="02020603050405020304" pitchFamily="18" charset="0"/>
            </a:endParaRPr>
          </a:p>
        </p:txBody>
      </p:sp>
      <p:sp>
        <p:nvSpPr>
          <p:cNvPr id="1048591" name="Subtitle 2"/>
          <p:cNvSpPr>
            <a:spLocks noGrp="1"/>
          </p:cNvSpPr>
          <p:nvPr>
            <p:ph type="subTitle" idx="1"/>
          </p:nvPr>
        </p:nvSpPr>
        <p:spPr>
          <a:xfrm>
            <a:off x="1882874" y="3481288"/>
            <a:ext cx="8426245" cy="1371616"/>
          </a:xfrm>
        </p:spPr>
        <p:txBody>
          <a:bodyPr>
            <a:normAutofit/>
          </a:bodyPr>
          <a:lstStyle/>
          <a:p>
            <a:r>
              <a:rPr lang="it-IT" sz="2000" dirty="0">
                <a:cs typeface="Times New Roman" panose="02020603050405020304" pitchFamily="18" charset="0"/>
              </a:rPr>
              <a:t>Week # 2</a:t>
            </a:r>
          </a:p>
          <a:p>
            <a:r>
              <a:rPr lang="it-IT" sz="2000" dirty="0">
                <a:cs typeface="Times New Roman" panose="02020603050405020304" pitchFamily="18" charset="0"/>
              </a:rPr>
              <a:t>Date: 07/10/2025</a:t>
            </a:r>
          </a:p>
          <a:p>
            <a:r>
              <a:rPr lang="it-IT" sz="2000" dirty="0">
                <a:cs typeface="Times New Roman" panose="02020603050405020304" pitchFamily="18" charset="0"/>
              </a:rPr>
              <a:t>Supervisor: Prof. </a:t>
            </a:r>
            <a:r>
              <a:rPr lang="it-IT" sz="2000" dirty="0" err="1">
                <a:cs typeface="Times New Roman" panose="02020603050405020304" pitchFamily="18" charset="0"/>
              </a:rPr>
              <a:t>Quell</a:t>
            </a:r>
            <a:r>
              <a:rPr lang="it-IT" sz="2000" dirty="0">
                <a:cs typeface="Times New Roman" panose="02020603050405020304" pitchFamily="18" charset="0"/>
              </a:rPr>
              <a:t> Peter</a:t>
            </a:r>
            <a:endParaRPr lang="en-GB" sz="2000" dirty="0">
              <a:cs typeface="Times New Roman" panose="02020603050405020304" pitchFamily="18" charset="0"/>
            </a:endParaRPr>
          </a:p>
        </p:txBody>
      </p:sp>
      <p:sp>
        <p:nvSpPr>
          <p:cNvPr id="1048592" name="Textfeld 12"/>
          <p:cNvSpPr txBox="1"/>
          <p:nvPr/>
        </p:nvSpPr>
        <p:spPr>
          <a:xfrm>
            <a:off x="1724774" y="5112720"/>
            <a:ext cx="8742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cs typeface="Times New Roman" panose="02020603050405020304" pitchFamily="18" charset="0"/>
              </a:rPr>
              <a:t>Group </a:t>
            </a:r>
            <a:r>
              <a:rPr lang="de-DE" sz="1400" b="1" dirty="0" err="1">
                <a:cs typeface="Times New Roman" panose="02020603050405020304" pitchFamily="18" charset="0"/>
              </a:rPr>
              <a:t>members</a:t>
            </a:r>
            <a:r>
              <a:rPr lang="de-DE" sz="1400" b="1" dirty="0">
                <a:cs typeface="Times New Roman" panose="02020603050405020304" pitchFamily="18" charset="0"/>
              </a:rPr>
              <a:t>: </a:t>
            </a:r>
            <a:r>
              <a:rPr lang="de-DE" sz="1400" dirty="0">
                <a:cs typeface="Times New Roman" panose="02020603050405020304" pitchFamily="18" charset="0"/>
              </a:rPr>
              <a:t>Shoukat Abbas, </a:t>
            </a:r>
            <a:r>
              <a:rPr lang="de-DE" sz="1400" dirty="0" err="1">
                <a:cs typeface="Times New Roman" panose="02020603050405020304" pitchFamily="18" charset="0"/>
              </a:rPr>
              <a:t>Luksh</a:t>
            </a:r>
            <a:r>
              <a:rPr lang="de-DE" sz="1400" dirty="0">
                <a:cs typeface="Times New Roman" panose="02020603050405020304" pitchFamily="18" charset="0"/>
              </a:rPr>
              <a:t> Chawla, </a:t>
            </a:r>
            <a:r>
              <a:rPr lang="de-DE" sz="1400" dirty="0" err="1">
                <a:cs typeface="Times New Roman" panose="02020603050405020304" pitchFamily="18" charset="0"/>
              </a:rPr>
              <a:t>Sathishkumar</a:t>
            </a:r>
            <a:r>
              <a:rPr lang="de-DE" sz="1400" dirty="0"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cs typeface="Times New Roman" panose="02020603050405020304" pitchFamily="18" charset="0"/>
              </a:rPr>
              <a:t>Venkatachalam</a:t>
            </a:r>
            <a:r>
              <a:rPr lang="de-DE" sz="1400" dirty="0">
                <a:cs typeface="Times New Roman" panose="02020603050405020304" pitchFamily="18" charset="0"/>
              </a:rPr>
              <a:t>, </a:t>
            </a:r>
            <a:r>
              <a:rPr lang="de-DE" sz="1400" dirty="0" err="1">
                <a:cs typeface="Times New Roman" panose="02020603050405020304" pitchFamily="18" charset="0"/>
              </a:rPr>
              <a:t>Shrihari</a:t>
            </a:r>
            <a:r>
              <a:rPr lang="de-DE" sz="1400" dirty="0"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cs typeface="Times New Roman" panose="02020603050405020304" pitchFamily="18" charset="0"/>
              </a:rPr>
              <a:t>Kadam</a:t>
            </a:r>
            <a:endParaRPr lang="de-DE" sz="1400" dirty="0">
              <a:cs typeface="Times New Roman" panose="02020603050405020304" pitchFamily="18" charset="0"/>
            </a:endParaRPr>
          </a:p>
        </p:txBody>
      </p:sp>
      <p:sp>
        <p:nvSpPr>
          <p:cNvPr id="1048593" name="Textfeld 12"/>
          <p:cNvSpPr txBox="1"/>
          <p:nvPr/>
        </p:nvSpPr>
        <p:spPr>
          <a:xfrm>
            <a:off x="2339365" y="6228526"/>
            <a:ext cx="7600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+mj-lt"/>
                <a:cs typeface="Times New Roman" panose="02020603050405020304" pitchFamily="18" charset="0"/>
              </a:rPr>
              <a:t>Flensburg University </a:t>
            </a:r>
            <a:r>
              <a:rPr lang="de-DE" sz="1600" b="1" dirty="0" err="1">
                <a:latin typeface="+mj-lt"/>
                <a:cs typeface="Times New Roman" panose="02020603050405020304" pitchFamily="18" charset="0"/>
              </a:rPr>
              <a:t>of</a:t>
            </a:r>
            <a:r>
              <a:rPr lang="de-DE" sz="1600" b="1" dirty="0">
                <a:latin typeface="+mj-lt"/>
                <a:cs typeface="Times New Roman" panose="02020603050405020304" pitchFamily="18" charset="0"/>
              </a:rPr>
              <a:t> Applied Sciences </a:t>
            </a:r>
          </a:p>
        </p:txBody>
      </p:sp>
    </p:spTree>
    <p:extLst>
      <p:ext uri="{BB962C8B-B14F-4D97-AF65-F5344CB8AC3E}">
        <p14:creationId xmlns:p14="http://schemas.microsoft.com/office/powerpoint/2010/main" val="235189473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7968" y="6513969"/>
            <a:ext cx="28721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73320" y="1486512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674" y="689947"/>
            <a:ext cx="9468465" cy="1020998"/>
          </a:xfrm>
        </p:spPr>
        <p:txBody>
          <a:bodyPr>
            <a:normAutofit/>
          </a:bodyPr>
          <a:lstStyle/>
          <a:p>
            <a:pPr algn="ctr"/>
            <a:r>
              <a:rPr lang="en-IN" altLang="en-US" sz="4000" b="1" dirty="0"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7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243C4-0AFA-B8A2-C658-97956AAEB208}"/>
              </a:ext>
            </a:extLst>
          </p:cNvPr>
          <p:cNvSpPr txBox="1"/>
          <p:nvPr/>
        </p:nvSpPr>
        <p:spPr>
          <a:xfrm>
            <a:off x="1531051" y="1789192"/>
            <a:ext cx="9125712" cy="327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altLang="en-US" sz="2000" dirty="0">
                <a:cs typeface="Times New Roman" panose="02020603050405020304" pitchFamily="18" charset="0"/>
              </a:rPr>
              <a:t>Reference Models For Bed plate - 5MW with 4-point support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altLang="en-US" sz="2000" dirty="0">
                <a:cs typeface="Times New Roman" panose="02020603050405020304" pitchFamily="18" charset="0"/>
                <a:sym typeface="+mn-ea"/>
              </a:rPr>
              <a:t>Reference Models For Bed plate - 5MW with Separated Bed plate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altLang="en-US" sz="2000" dirty="0">
                <a:cs typeface="Times New Roman" panose="02020603050405020304" pitchFamily="18" charset="0"/>
                <a:sym typeface="+mn-ea"/>
              </a:rPr>
              <a:t>Reference Models from Optimus Sakthi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Coordinate system &amp; load definitions (IEC)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Axial Load and Radial load Comparison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en-US" sz="2000" dirty="0">
                <a:cs typeface="Times New Roman" panose="02020603050405020304" pitchFamily="18" charset="0"/>
                <a:sym typeface="+mn-ea"/>
              </a:rPr>
              <a:t>About  NGC Group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cs typeface="Times New Roman" panose="02020603050405020304" pitchFamily="18" charset="0"/>
                <a:sym typeface="+mn-ea"/>
              </a:rPr>
              <a:t>Reference</a:t>
            </a:r>
            <a:endParaRPr lang="en-IN" sz="2000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2932837" y="6538183"/>
            <a:ext cx="6322142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>
                <a:solidFill>
                  <a:schemeClr val="tx1"/>
                </a:solidFill>
                <a:cs typeface="Times New Roman" panose="02020603050405020304" pitchFamily="18" charset="0"/>
              </a:rPr>
              <a:t>Shoukat Abbas, Luksh Chawla, Sathishkumar Venkatachalam, Shrihari Kadam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959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093F4-4367-B8F5-4118-91A3A6F91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D7E66B33-4D78-6414-861C-6C2001A7A37E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1626ED2-50EF-0EA0-4FD1-2F38EF98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957" y="6513969"/>
            <a:ext cx="28721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326202-291D-3BAC-AB9B-E57333248F6E}"/>
              </a:ext>
            </a:extLst>
          </p:cNvPr>
          <p:cNvCxnSpPr/>
          <p:nvPr/>
        </p:nvCxnSpPr>
        <p:spPr>
          <a:xfrm>
            <a:off x="473320" y="1486512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7A0E818-AE69-BAEE-9156-91734F34A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5895" y="580390"/>
            <a:ext cx="15408910" cy="1325880"/>
          </a:xfrm>
        </p:spPr>
        <p:txBody>
          <a:bodyPr>
            <a:normAutofit/>
          </a:bodyPr>
          <a:lstStyle/>
          <a:p>
            <a:pPr algn="ctr"/>
            <a:r>
              <a:rPr lang="en-IN" altLang="en-US" sz="3600" b="1" dirty="0">
                <a:cs typeface="Times New Roman" panose="02020603050405020304" pitchFamily="18" charset="0"/>
              </a:rPr>
              <a:t>Reference Models For Bed plate - 5MW with 4 point support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D2AA5AE7-F9B3-1A3F-BF73-35A0648EF4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57985" y="2200049"/>
          <a:ext cx="7256207" cy="2841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A9756821-6C5B-7726-FC1D-AEBE5DDED207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pic>
        <p:nvPicPr>
          <p:cNvPr id="3" name="Picture 2" descr="0101">
            <a:extLst>
              <a:ext uri="{FF2B5EF4-FFF2-40B4-BE49-F238E27FC236}">
                <a16:creationId xmlns:a16="http://schemas.microsoft.com/office/drawing/2014/main" id="{E0EDAE78-C373-128C-5214-0FA85F338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0462" y="2084574"/>
            <a:ext cx="8023860" cy="2917825"/>
          </a:xfrm>
          <a:prstGeom prst="rect">
            <a:avLst/>
          </a:prstGeom>
        </p:spPr>
      </p:pic>
      <p:sp>
        <p:nvSpPr>
          <p:cNvPr id="11" name="Text Box 10">
            <a:extLst>
              <a:ext uri="{FF2B5EF4-FFF2-40B4-BE49-F238E27FC236}">
                <a16:creationId xmlns:a16="http://schemas.microsoft.com/office/drawing/2014/main" id="{C5D284DC-F3FE-D68D-8F34-91214D7589AF}"/>
              </a:ext>
            </a:extLst>
          </p:cNvPr>
          <p:cNvSpPr txBox="1"/>
          <p:nvPr/>
        </p:nvSpPr>
        <p:spPr>
          <a:xfrm>
            <a:off x="1599666" y="5366475"/>
            <a:ext cx="914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IN" alt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Credits: Norwegian University of Science and Technology - Dr. Jason Jonkman, Prof. Erin Bachynski-</a:t>
            </a:r>
            <a:r>
              <a:rPr kumimoji="0" lang="en-IN" alt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polic</a:t>
            </a:r>
            <a:r>
              <a:rPr lang="en-IN" altLang="en-GB" sz="1400" dirty="0">
                <a:solidFill>
                  <a:prstClr val="black"/>
                </a:solidFill>
              </a:rPr>
              <a:t> Source: </a:t>
            </a:r>
            <a:r>
              <a:rPr lang="en-IN" altLang="en-GB" sz="1400" dirty="0">
                <a:solidFill>
                  <a:prstClr val="black"/>
                </a:solidFill>
                <a:latin typeface="Aptos"/>
              </a:rPr>
              <a:t> </a:t>
            </a:r>
            <a:r>
              <a:rPr lang="en-IN" altLang="en-GB" sz="1400" dirty="0">
                <a:solidFill>
                  <a:prstClr val="black"/>
                </a:solidFill>
                <a:latin typeface="Aptos"/>
                <a:hlinkClick r:id="rId8" action="ppaction://hlinksldjump"/>
              </a:rPr>
              <a:t>[2]</a:t>
            </a:r>
            <a:endParaRPr lang="en-US" altLang="en-GB" sz="1050" u="sng" dirty="0">
              <a:solidFill>
                <a:srgbClr val="7ED1F7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DE99BA5-CB86-D8F6-4EFA-8739A41D351A}"/>
              </a:ext>
            </a:extLst>
          </p:cNvPr>
          <p:cNvSpPr txBox="1">
            <a:spLocks/>
          </p:cNvSpPr>
          <p:nvPr/>
        </p:nvSpPr>
        <p:spPr>
          <a:xfrm>
            <a:off x="2932837" y="6538183"/>
            <a:ext cx="6322142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>
                <a:solidFill>
                  <a:schemeClr val="tx1"/>
                </a:solidFill>
                <a:cs typeface="Times New Roman" panose="02020603050405020304" pitchFamily="18" charset="0"/>
              </a:rPr>
              <a:t>Shoukat Abbas, Luksh Chawla, Sathishkumar Venkatachalam, Shrihari Kadam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271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5958" y="6513969"/>
            <a:ext cx="28721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4417" y="1329195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00655" y="654616"/>
            <a:ext cx="11786507" cy="712728"/>
          </a:xfrm>
        </p:spPr>
        <p:txBody>
          <a:bodyPr>
            <a:noAutofit/>
          </a:bodyPr>
          <a:lstStyle/>
          <a:p>
            <a:pPr algn="ctr"/>
            <a:r>
              <a:rPr lang="en-IN" altLang="en-US" sz="3600" b="1" dirty="0">
                <a:cs typeface="Times New Roman" panose="02020603050405020304" pitchFamily="18" charset="0"/>
                <a:sym typeface="+mn-ea"/>
              </a:rPr>
              <a:t>Reference Models For Bed plate - 5MW with 4 point support</a:t>
            </a:r>
            <a:endParaRPr lang="de-DE" sz="3600" b="1" dirty="0">
              <a:cs typeface="Times New Roman" panose="02020603050405020304" pitchFamily="18" charset="0"/>
            </a:endParaRPr>
          </a:p>
        </p:txBody>
      </p:sp>
      <p:pic>
        <p:nvPicPr>
          <p:cNvPr id="2" name="Picture 1" descr="02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014" y="1490703"/>
            <a:ext cx="8245185" cy="276414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582994" y="4378207"/>
            <a:ext cx="9724103" cy="189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1. Models are Same, Changes in Design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2. Design Changes in Tail Area, Addition of casting material.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3. Ribs and Cost cuttings are Added - For stability and reduction of Material Weight &amp; cost.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7668C50-B0D0-62B9-849E-8EB43C8CBF64}"/>
              </a:ext>
            </a:extLst>
          </p:cNvPr>
          <p:cNvSpPr txBox="1">
            <a:spLocks/>
          </p:cNvSpPr>
          <p:nvPr/>
        </p:nvSpPr>
        <p:spPr>
          <a:xfrm>
            <a:off x="2932837" y="6538183"/>
            <a:ext cx="6322142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>
                <a:solidFill>
                  <a:schemeClr val="tx1"/>
                </a:solidFill>
                <a:cs typeface="Times New Roman" panose="02020603050405020304" pitchFamily="18" charset="0"/>
              </a:rPr>
              <a:t>Shoukat Abbas, Luksh Chawla, Sathishkumar Venkatachalam, Shrihari Kadam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292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87390-C326-1FDE-954F-F5EF1B7C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2. </a:t>
            </a:r>
            <a:r>
              <a:rPr lang="it-IT" dirty="0" err="1"/>
              <a:t>Rotor</a:t>
            </a:r>
            <a:r>
              <a:rPr lang="it-IT" dirty="0"/>
              <a:t> </a:t>
            </a:r>
            <a:r>
              <a:rPr lang="it-IT" dirty="0" err="1"/>
              <a:t>Diameter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33F58-4E8A-2525-0AE3-54765E6F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648"/>
            <a:ext cx="10515600" cy="715352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 must be low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B55C7-CE89-FFB1-5FD0-66C7C94AE23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1D412-A6A3-FFB0-2E1C-63D573FA783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Management team/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323D1-A9F6-4C3E-E8AC-F2D95F19F7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</a:t>
            </a:fld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3DF541-9D10-AFAE-30A2-62A3975F9C58}"/>
              </a:ext>
            </a:extLst>
          </p:cNvPr>
          <p:cNvCxnSpPr>
            <a:cxnSpLocks/>
          </p:cNvCxnSpPr>
          <p:nvPr/>
        </p:nvCxnSpPr>
        <p:spPr>
          <a:xfrm flipH="1">
            <a:off x="3270738" y="2022231"/>
            <a:ext cx="1573824" cy="8590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2AFACD-9F77-D968-72FD-B4DAEF4ED996}"/>
              </a:ext>
            </a:extLst>
          </p:cNvPr>
          <p:cNvSpPr txBox="1">
            <a:spLocks/>
          </p:cNvSpPr>
          <p:nvPr/>
        </p:nvSpPr>
        <p:spPr>
          <a:xfrm>
            <a:off x="940452" y="2896211"/>
            <a:ext cx="3291254" cy="600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capacity</a:t>
            </a:r>
            <a:r>
              <a:rPr lang="it-IT" dirty="0"/>
              <a:t> </a:t>
            </a:r>
            <a:r>
              <a:rPr lang="it-IT" dirty="0" err="1"/>
              <a:t>factors</a:t>
            </a:r>
            <a:endParaRPr lang="en-GB" dirty="0">
              <a:effectLst/>
            </a:endParaRPr>
          </a:p>
        </p:txBody>
      </p:sp>
      <p:pic>
        <p:nvPicPr>
          <p:cNvPr id="2050" name="Picture 2" descr="A study on measuring wind turbine wake based on UAV anemometry system -  ScienceDirect">
            <a:extLst>
              <a:ext uri="{FF2B5EF4-FFF2-40B4-BE49-F238E27FC236}">
                <a16:creationId xmlns:a16="http://schemas.microsoft.com/office/drawing/2014/main" id="{ACC8CF74-6A96-9DE3-B6FC-7E9763910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17" y="3491523"/>
            <a:ext cx="2712123" cy="20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0B3668-5EB6-4444-F904-974303C76762}"/>
              </a:ext>
            </a:extLst>
          </p:cNvPr>
          <p:cNvCxnSpPr>
            <a:cxnSpLocks/>
          </p:cNvCxnSpPr>
          <p:nvPr/>
        </p:nvCxnSpPr>
        <p:spPr>
          <a:xfrm>
            <a:off x="4231706" y="3059723"/>
            <a:ext cx="98213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67D7B6-DC24-FFED-6DCF-4F044D7A982F}"/>
              </a:ext>
            </a:extLst>
          </p:cNvPr>
          <p:cNvSpPr txBox="1">
            <a:spLocks/>
          </p:cNvSpPr>
          <p:nvPr/>
        </p:nvSpPr>
        <p:spPr>
          <a:xfrm>
            <a:off x="5345722" y="2902982"/>
            <a:ext cx="1764326" cy="600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dirty="0">
                <a:effectLst/>
              </a:rPr>
              <a:t>High AEP</a:t>
            </a:r>
            <a:endParaRPr lang="en-GB" dirty="0">
              <a:effectLst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1FFFF1-9B5B-20C5-2186-E2FE54B0E06C}"/>
              </a:ext>
            </a:extLst>
          </p:cNvPr>
          <p:cNvCxnSpPr>
            <a:cxnSpLocks/>
          </p:cNvCxnSpPr>
          <p:nvPr/>
        </p:nvCxnSpPr>
        <p:spPr>
          <a:xfrm>
            <a:off x="7347114" y="3059723"/>
            <a:ext cx="135727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FAE1D7C-B094-888D-74BB-946F0A5404FD}"/>
              </a:ext>
            </a:extLst>
          </p:cNvPr>
          <p:cNvSpPr txBox="1">
            <a:spLocks/>
          </p:cNvSpPr>
          <p:nvPr/>
        </p:nvSpPr>
        <p:spPr>
          <a:xfrm>
            <a:off x="9032043" y="2881312"/>
            <a:ext cx="1764326" cy="600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dirty="0">
                <a:effectLst/>
              </a:rPr>
              <a:t>Low LCOE</a:t>
            </a:r>
            <a:endParaRPr lang="en-GB" dirty="0">
              <a:effectLst/>
            </a:endParaRPr>
          </a:p>
        </p:txBody>
      </p:sp>
      <p:pic>
        <p:nvPicPr>
          <p:cNvPr id="2054" name="Picture 6" descr="Financial Analysis - HOWaT | Hybrid Offshore Wind and Tidal">
            <a:extLst>
              <a:ext uri="{FF2B5EF4-FFF2-40B4-BE49-F238E27FC236}">
                <a16:creationId xmlns:a16="http://schemas.microsoft.com/office/drawing/2014/main" id="{CF9882FF-F7D1-D95F-035E-BF5BC94C6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2" t="-2" r="15015" b="60258"/>
          <a:stretch>
            <a:fillRect/>
          </a:stretch>
        </p:blipFill>
        <p:spPr bwMode="auto">
          <a:xfrm>
            <a:off x="8036168" y="3600884"/>
            <a:ext cx="4071983" cy="124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10F0D9-71AF-0805-504C-C3E026C4CD9E}"/>
                  </a:ext>
                </a:extLst>
              </p:cNvPr>
              <p:cNvSpPr txBox="1"/>
              <p:nvPr/>
            </p:nvSpPr>
            <p:spPr>
              <a:xfrm>
                <a:off x="4545437" y="3655035"/>
                <a:ext cx="3364896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𝐴𝐸𝑃</m:t>
                      </m:r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∙8760</m:t>
                      </m:r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𝑘𝑊h</m:t>
                      </m:r>
                      <m:r>
                        <a:rPr lang="it-IT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10F0D9-71AF-0805-504C-C3E026C4C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37" y="3655035"/>
                <a:ext cx="3364896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FC1E896-E97B-B2A5-05B6-0E684DB5AF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138" y="6564313"/>
            <a:ext cx="5595937" cy="365125"/>
          </a:xfrm>
        </p:spPr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42636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5624" y="6513969"/>
            <a:ext cx="28721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4417" y="1329195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-168698" y="556551"/>
            <a:ext cx="12577007" cy="1052830"/>
          </a:xfrm>
        </p:spPr>
        <p:txBody>
          <a:bodyPr>
            <a:normAutofit fontScale="90000"/>
          </a:bodyPr>
          <a:lstStyle/>
          <a:p>
            <a:pPr algn="ctr"/>
            <a:r>
              <a:rPr lang="en-IN" altLang="en-US" sz="3600" b="1" dirty="0">
                <a:cs typeface="Times New Roman" panose="02020603050405020304" pitchFamily="18" charset="0"/>
                <a:sym typeface="+mn-ea"/>
              </a:rPr>
              <a:t>Reference Models For Bed plate - 5MW with Seperated Bed plate</a:t>
            </a:r>
            <a:endParaRPr lang="de-DE" sz="3600" b="1" dirty="0">
              <a:cs typeface="Times New Roman" panose="02020603050405020304" pitchFamily="18" charset="0"/>
            </a:endParaRPr>
          </a:p>
        </p:txBody>
      </p:sp>
      <p:pic>
        <p:nvPicPr>
          <p:cNvPr id="2" name="Picture 1" descr="0301"/>
          <p:cNvPicPr>
            <a:picLocks noChangeAspect="1"/>
          </p:cNvPicPr>
          <p:nvPr/>
        </p:nvPicPr>
        <p:blipFill>
          <a:blip r:embed="rId2"/>
          <a:srcRect l="2466"/>
          <a:stretch>
            <a:fillRect/>
          </a:stretch>
        </p:blipFill>
        <p:spPr>
          <a:xfrm>
            <a:off x="1156970" y="1550670"/>
            <a:ext cx="3692525" cy="1878330"/>
          </a:xfrm>
          <a:prstGeom prst="rect">
            <a:avLst/>
          </a:prstGeom>
        </p:spPr>
      </p:pic>
      <p:pic>
        <p:nvPicPr>
          <p:cNvPr id="4" name="Picture 3" descr="0302"/>
          <p:cNvPicPr>
            <a:picLocks noChangeAspect="1"/>
          </p:cNvPicPr>
          <p:nvPr/>
        </p:nvPicPr>
        <p:blipFill>
          <a:blip r:embed="rId3"/>
          <a:srcRect t="3732" b="11226"/>
          <a:stretch>
            <a:fillRect/>
          </a:stretch>
        </p:blipFill>
        <p:spPr>
          <a:xfrm>
            <a:off x="7468870" y="1809750"/>
            <a:ext cx="3184525" cy="1722120"/>
          </a:xfrm>
          <a:prstGeom prst="rect">
            <a:avLst/>
          </a:prstGeom>
        </p:spPr>
      </p:pic>
      <p:pic>
        <p:nvPicPr>
          <p:cNvPr id="7" name="Picture 6" descr="03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670" y="3895725"/>
            <a:ext cx="3552825" cy="2028825"/>
          </a:xfrm>
          <a:prstGeom prst="rect">
            <a:avLst/>
          </a:prstGeom>
        </p:spPr>
      </p:pic>
      <p:pic>
        <p:nvPicPr>
          <p:cNvPr id="8" name="Picture 7" descr="03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205" y="3937635"/>
            <a:ext cx="3171190" cy="195326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283399" y="6115496"/>
            <a:ext cx="597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Source : </a:t>
            </a:r>
            <a:r>
              <a:rPr kumimoji="0" lang="en-US" altLang="en-GB" sz="1400" b="0" i="0" u="sng" strike="noStrike" kern="1200" cap="none" spc="0" normalizeH="0" baseline="0" noProof="0" dirty="0">
                <a:ln>
                  <a:noFill/>
                </a:ln>
                <a:solidFill>
                  <a:srgbClr val="7ED1F7"/>
                </a:solidFill>
                <a:effectLst/>
                <a:uLnTx/>
                <a:uFillTx/>
                <a:latin typeface="Aptos"/>
                <a:ea typeface="+mn-ea"/>
                <a:cs typeface="+mn-cs"/>
                <a:hlinkClick r:id="rId6"/>
              </a:rPr>
              <a:t>https://www.mdpi.com/1996-1073/14/12/3581?utm_source</a:t>
            </a:r>
            <a:r>
              <a:rPr kumimoji="0" lang="en-US" altLang="en-GB" sz="1400" b="0" i="0" u="sng" strike="noStrike" kern="1200" cap="none" spc="0" normalizeH="0" baseline="0" noProof="0" dirty="0">
                <a:ln>
                  <a:noFill/>
                </a:ln>
                <a:solidFill>
                  <a:srgbClr val="7ED1F7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 </a:t>
            </a:r>
            <a:r>
              <a:rPr kumimoji="0" lang="en-US" altLang="en-GB" sz="1400" b="0" i="0" strike="noStrike" kern="1200" cap="none" spc="0" normalizeH="0" baseline="0" noProof="0" dirty="0">
                <a:ln>
                  <a:noFill/>
                </a:ln>
                <a:solidFill>
                  <a:srgbClr val="7ED1F7"/>
                </a:solidFill>
                <a:effectLst/>
                <a:uLnTx/>
                <a:uFillTx/>
                <a:latin typeface="Aptos"/>
                <a:ea typeface="+mn-ea"/>
                <a:cs typeface="+mn-cs"/>
                <a:hlinkClick r:id="rId7" action="ppaction://hlinksldjump"/>
              </a:rPr>
              <a:t>[3]</a:t>
            </a:r>
            <a:endParaRPr kumimoji="0" lang="en-US" altLang="en-GB" sz="1400" b="0" i="0" strike="noStrike" kern="1200" cap="none" spc="0" normalizeH="0" baseline="0" noProof="0" dirty="0">
              <a:ln>
                <a:noFill/>
              </a:ln>
              <a:solidFill>
                <a:srgbClr val="7ED1F7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D1294FB-4FB1-B9A9-3F30-6F51342C6D00}"/>
              </a:ext>
            </a:extLst>
          </p:cNvPr>
          <p:cNvSpPr txBox="1">
            <a:spLocks/>
          </p:cNvSpPr>
          <p:nvPr/>
        </p:nvSpPr>
        <p:spPr>
          <a:xfrm>
            <a:off x="2932837" y="6538183"/>
            <a:ext cx="6322142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Shoukat Abbas,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 Chawla,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Sathishkumar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Venkatachalam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Shrihari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Kadam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4385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76460" y="6513969"/>
            <a:ext cx="28721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4417" y="1329195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555482" y="617716"/>
            <a:ext cx="9081035" cy="898828"/>
          </a:xfrm>
        </p:spPr>
        <p:txBody>
          <a:bodyPr>
            <a:normAutofit/>
          </a:bodyPr>
          <a:lstStyle/>
          <a:p>
            <a:pPr algn="ctr"/>
            <a:r>
              <a:rPr lang="en-IN" altLang="en-US" sz="4000" b="1" dirty="0">
                <a:cs typeface="Times New Roman" panose="02020603050405020304" pitchFamily="18" charset="0"/>
                <a:sym typeface="+mn-ea"/>
              </a:rPr>
              <a:t>Reference Models from Optimus Sakthi</a:t>
            </a:r>
          </a:p>
        </p:txBody>
      </p:sp>
      <p:pic>
        <p:nvPicPr>
          <p:cNvPr id="3" name="Picture 2" descr="04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05" y="2447925"/>
            <a:ext cx="3200400" cy="2265045"/>
          </a:xfrm>
          <a:prstGeom prst="rect">
            <a:avLst/>
          </a:prstGeom>
        </p:spPr>
      </p:pic>
      <p:pic>
        <p:nvPicPr>
          <p:cNvPr id="4" name="Picture 3" descr="04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320" y="2418715"/>
            <a:ext cx="3105785" cy="2294255"/>
          </a:xfrm>
          <a:prstGeom prst="rect">
            <a:avLst/>
          </a:prstGeom>
        </p:spPr>
      </p:pic>
      <p:pic>
        <p:nvPicPr>
          <p:cNvPr id="7" name="Picture 6" descr="04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910" y="2447925"/>
            <a:ext cx="3176270" cy="226504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3ABF913-698A-64B2-AFD2-74D4242348EB}"/>
              </a:ext>
            </a:extLst>
          </p:cNvPr>
          <p:cNvSpPr txBox="1">
            <a:spLocks/>
          </p:cNvSpPr>
          <p:nvPr/>
        </p:nvSpPr>
        <p:spPr>
          <a:xfrm>
            <a:off x="2932837" y="6538183"/>
            <a:ext cx="6322142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Shoukat Abbas,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 Chawla,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Sathishkumar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Venkatachalam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Shrihari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Kadam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0401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6028" y="6538183"/>
            <a:ext cx="507402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810975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484418" y="766732"/>
            <a:ext cx="11378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For Optimus Syria - What do we decide at the moment to go for in Design?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93398" y="2182506"/>
            <a:ext cx="5277061" cy="39087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altLang="en-GB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ea"/>
              </a:rPr>
              <a:t>Bed type: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altLang="en-GB" sz="2000" dirty="0">
              <a:solidFill>
                <a:prstClr val="black"/>
              </a:solidFill>
              <a:cs typeface="Times New Roman" panose="02020603050405020304" pitchFamily="18" charset="0"/>
              <a:sym typeface="+mn-ea"/>
            </a:endParaRPr>
          </a:p>
          <a:p>
            <a:pPr lvl="1">
              <a:defRPr/>
            </a:pPr>
            <a:r>
              <a:rPr kumimoji="0" lang="en-IN" alt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ea"/>
              </a:rPr>
              <a:t>Go for Casting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 panose="02020603050405020304" pitchFamily="18" charset="0"/>
              <a:sym typeface="+mn-ea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altLang="en-GB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ea"/>
              </a:rPr>
              <a:t>Material: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 panose="02020603050405020304" pitchFamily="18" charset="0"/>
              <a:sym typeface="+mn-ea"/>
            </a:endParaRPr>
          </a:p>
          <a:p>
            <a:pPr lvl="1">
              <a:defRPr/>
            </a:pPr>
            <a:r>
              <a:rPr kumimoji="0" lang="en-IN" alt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ea"/>
              </a:rPr>
              <a:t>Grey Cast Iron (</a:t>
            </a:r>
            <a:r>
              <a:rPr kumimoji="0" lang="en-US" alt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ea"/>
              </a:rPr>
              <a:t>EN-GJL-250 (GG25)</a:t>
            </a:r>
          </a:p>
          <a:p>
            <a:pPr lvl="1">
              <a:defRPr/>
            </a:pPr>
            <a:r>
              <a:rPr kumimoji="0" lang="en-I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ea"/>
              </a:rPr>
              <a:t>Price as per market - 2.8 to 3.2 Euro / Kg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 panose="02020603050405020304" pitchFamily="18" charset="0"/>
              <a:sym typeface="+mn-ea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ea"/>
              </a:rPr>
              <a:t>Max. Weight of a Machine Bed: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altLang="en-US" sz="2200" b="1" dirty="0">
              <a:solidFill>
                <a:prstClr val="black"/>
              </a:solidFill>
              <a:cs typeface="Times New Roman" panose="02020603050405020304" pitchFamily="18" charset="0"/>
              <a:sym typeface="+mn-ea"/>
            </a:endParaRPr>
          </a:p>
          <a:p>
            <a:pPr lvl="1">
              <a:defRPr/>
            </a:pPr>
            <a:r>
              <a:rPr kumimoji="0" lang="en-I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ea"/>
              </a:rPr>
              <a:t>15 to 22 tons ( For 5MW turbine)</a:t>
            </a:r>
          </a:p>
        </p:txBody>
      </p:sp>
      <p:sp>
        <p:nvSpPr>
          <p:cNvPr id="2" name="Free-form: Shape 13">
            <a:extLst>
              <a:ext uri="{FF2B5EF4-FFF2-40B4-BE49-F238E27FC236}">
                <a16:creationId xmlns:a16="http://schemas.microsoft.com/office/drawing/2014/main" id="{441D42F3-357B-4ABE-3220-A15E780A00CF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0296CB-7F67-23A5-0E24-D75F1C935EA9}"/>
              </a:ext>
            </a:extLst>
          </p:cNvPr>
          <p:cNvSpPr txBox="1"/>
          <p:nvPr/>
        </p:nvSpPr>
        <p:spPr>
          <a:xfrm>
            <a:off x="6326676" y="2054686"/>
            <a:ext cx="4799564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ea"/>
              </a:rPr>
              <a:t>Single frame Design, may be changed into separate in the future (If needed)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B5ED663-A2BC-59A9-C398-0491DAC02AE2}"/>
              </a:ext>
            </a:extLst>
          </p:cNvPr>
          <p:cNvSpPr txBox="1">
            <a:spLocks/>
          </p:cNvSpPr>
          <p:nvPr/>
        </p:nvSpPr>
        <p:spPr>
          <a:xfrm>
            <a:off x="2932837" y="6538183"/>
            <a:ext cx="6322142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Shoukat Abbas,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 Chawla,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Sathishkumar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Venkatachalam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Shrihari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Kadam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957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FB2AE-9954-997D-DAAC-90EA2471E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Free-form: Shape 13">
            <a:extLst>
              <a:ext uri="{FF2B5EF4-FFF2-40B4-BE49-F238E27FC236}">
                <a16:creationId xmlns:a16="http://schemas.microsoft.com/office/drawing/2014/main" id="{8238E0F7-F264-1A82-C845-7116DF0FC8D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602" name="Rechteck 17">
            <a:extLst>
              <a:ext uri="{FF2B5EF4-FFF2-40B4-BE49-F238E27FC236}">
                <a16:creationId xmlns:a16="http://schemas.microsoft.com/office/drawing/2014/main" id="{90F7242B-6359-269F-B317-763505CDB2AA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8603" name="Slide Number Placeholder 5">
            <a:extLst>
              <a:ext uri="{FF2B5EF4-FFF2-40B4-BE49-F238E27FC236}">
                <a16:creationId xmlns:a16="http://schemas.microsoft.com/office/drawing/2014/main" id="{BD34EED4-1997-492C-C56E-48129F8E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32837" y="6538183"/>
            <a:ext cx="6322142" cy="319816"/>
          </a:xfrm>
        </p:spPr>
        <p:txBody>
          <a:bodyPr/>
          <a:lstStyle/>
          <a:p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Shoukat Abbas,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 Chawla,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Sathishkumar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Venkatachalam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Shrihari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Kadam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145728" name="Straight Connector 5">
            <a:extLst>
              <a:ext uri="{FF2B5EF4-FFF2-40B4-BE49-F238E27FC236}">
                <a16:creationId xmlns:a16="http://schemas.microsoft.com/office/drawing/2014/main" id="{F9BA5728-3E73-3CB6-F685-3B5FA3BAA7AA}"/>
              </a:ext>
            </a:extLst>
          </p:cNvPr>
          <p:cNvCxnSpPr>
            <a:cxnSpLocks/>
          </p:cNvCxnSpPr>
          <p:nvPr/>
        </p:nvCxnSpPr>
        <p:spPr>
          <a:xfrm>
            <a:off x="484417" y="1329195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04" name="Titel 1">
            <a:extLst>
              <a:ext uri="{FF2B5EF4-FFF2-40B4-BE49-F238E27FC236}">
                <a16:creationId xmlns:a16="http://schemas.microsoft.com/office/drawing/2014/main" id="{BB39B333-8E0D-452F-093D-7D352EB56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092" y="691498"/>
            <a:ext cx="8589633" cy="7127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/>
              <a:t>Coordinate system &amp; load definitions (IEC)</a:t>
            </a:r>
            <a:endParaRPr lang="de-DE" sz="4000" b="1" dirty="0"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FD53F5-08C6-FD69-34C2-99AB6603D327}"/>
              </a:ext>
            </a:extLst>
          </p:cNvPr>
          <p:cNvSpPr txBox="1"/>
          <p:nvPr/>
        </p:nvSpPr>
        <p:spPr>
          <a:xfrm>
            <a:off x="11594694" y="6513425"/>
            <a:ext cx="331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133</a:t>
            </a:fld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4AC37-336B-4711-CA00-187AB0266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092" y="1650681"/>
            <a:ext cx="3156154" cy="2843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95DEA0-0E25-EE0B-BA4E-C27A3978116C}"/>
              </a:ext>
            </a:extLst>
          </p:cNvPr>
          <p:cNvSpPr txBox="1"/>
          <p:nvPr/>
        </p:nvSpPr>
        <p:spPr>
          <a:xfrm>
            <a:off x="8668369" y="4665559"/>
            <a:ext cx="3258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400" b="0" i="1" dirty="0">
                <a:solidFill>
                  <a:srgbClr val="111111"/>
                </a:solidFill>
                <a:effectLst/>
                <a:ea typeface="Roboto" panose="02000000000000000000" pitchFamily="2" charset="0"/>
                <a:cs typeface="Roboto" panose="02000000000000000000" pitchFamily="2" charset="0"/>
              </a:rPr>
              <a:t>Fig: Global blade coordinate system </a:t>
            </a:r>
            <a:r>
              <a:rPr lang="en-US" sz="1400" b="0" i="1" dirty="0">
                <a:solidFill>
                  <a:srgbClr val="111111"/>
                </a:solidFill>
                <a:effectLst/>
                <a:ea typeface="Roboto" panose="02000000000000000000" pitchFamily="2" charset="0"/>
                <a:cs typeface="Roboto" panose="02000000000000000000" pitchFamily="2" charset="0"/>
                <a:hlinkClick r:id="rId3" action="ppaction://hlinksldjump"/>
              </a:rPr>
              <a:t>[1]</a:t>
            </a:r>
            <a:endParaRPr lang="en-US" sz="1400" b="0" i="1" dirty="0">
              <a:solidFill>
                <a:srgbClr val="111111"/>
              </a:solidFill>
              <a:effectLst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DC2CEE-B3E2-2126-AE6D-154683E47FAF}"/>
              </a:ext>
            </a:extLst>
          </p:cNvPr>
          <p:cNvSpPr txBox="1"/>
          <p:nvPr/>
        </p:nvSpPr>
        <p:spPr>
          <a:xfrm>
            <a:off x="813619" y="1769940"/>
            <a:ext cx="61205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200" b="1" dirty="0"/>
              <a:t>Blade-root coordinates:</a:t>
            </a:r>
          </a:p>
          <a:p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X = Thrust (along shaft)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Y = vertical radial / </a:t>
            </a:r>
            <a:r>
              <a:rPr lang="en-US" sz="2000" dirty="0" err="1"/>
              <a:t>flapwise</a:t>
            </a:r>
            <a:r>
              <a:rPr lang="en-US" sz="2000" dirty="0"/>
              <a:t> (along 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Z = lateral / side to side (along z)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200" b="1" dirty="0"/>
              <a:t>Hub / Nacelle coordinates:</a:t>
            </a:r>
          </a:p>
          <a:p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Fx</a:t>
            </a:r>
            <a:r>
              <a:rPr lang="en-US" sz="2000" dirty="0"/>
              <a:t> = axial force, Mx is rotor torque moment (about x)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Fy = radial (vertical), My = tilting moment (about 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Fz = lateral force, </a:t>
            </a:r>
            <a:r>
              <a:rPr lang="en-US" sz="2000" dirty="0" err="1"/>
              <a:t>Mz</a:t>
            </a:r>
            <a:r>
              <a:rPr lang="en-US" sz="2000" dirty="0"/>
              <a:t> = yaw moment (about z)</a:t>
            </a:r>
          </a:p>
        </p:txBody>
      </p:sp>
    </p:spTree>
    <p:extLst>
      <p:ext uri="{BB962C8B-B14F-4D97-AF65-F5344CB8AC3E}">
        <p14:creationId xmlns:p14="http://schemas.microsoft.com/office/powerpoint/2010/main" val="11374884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0800B-222A-FCDD-7046-731F5FA44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Free-form: Shape 13">
            <a:extLst>
              <a:ext uri="{FF2B5EF4-FFF2-40B4-BE49-F238E27FC236}">
                <a16:creationId xmlns:a16="http://schemas.microsoft.com/office/drawing/2014/main" id="{C2115B82-E86D-DAFC-33CC-40B0F3267069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602" name="Rechteck 17">
            <a:extLst>
              <a:ext uri="{FF2B5EF4-FFF2-40B4-BE49-F238E27FC236}">
                <a16:creationId xmlns:a16="http://schemas.microsoft.com/office/drawing/2014/main" id="{011E6246-ECDA-48CF-1335-7BDF66263C81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8603" name="Slide Number Placeholder 5">
            <a:extLst>
              <a:ext uri="{FF2B5EF4-FFF2-40B4-BE49-F238E27FC236}">
                <a16:creationId xmlns:a16="http://schemas.microsoft.com/office/drawing/2014/main" id="{4155DB5D-DA55-1C9E-941F-7555F8D1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32837" y="6538183"/>
            <a:ext cx="6322142" cy="319816"/>
          </a:xfrm>
        </p:spPr>
        <p:txBody>
          <a:bodyPr/>
          <a:lstStyle/>
          <a:p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Shoukat Abbas,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 Chawla,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Sathishkumar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Venkatachalam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Shrihari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Kadam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145728" name="Straight Connector 5">
            <a:extLst>
              <a:ext uri="{FF2B5EF4-FFF2-40B4-BE49-F238E27FC236}">
                <a16:creationId xmlns:a16="http://schemas.microsoft.com/office/drawing/2014/main" id="{38983ABC-A399-4CB4-23A2-938A7DDA1616}"/>
              </a:ext>
            </a:extLst>
          </p:cNvPr>
          <p:cNvCxnSpPr>
            <a:cxnSpLocks/>
          </p:cNvCxnSpPr>
          <p:nvPr/>
        </p:nvCxnSpPr>
        <p:spPr>
          <a:xfrm>
            <a:off x="484417" y="1181715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04" name="Titel 1">
            <a:extLst>
              <a:ext uri="{FF2B5EF4-FFF2-40B4-BE49-F238E27FC236}">
                <a16:creationId xmlns:a16="http://schemas.microsoft.com/office/drawing/2014/main" id="{8180BDB4-5CF8-09F6-9AFF-A85061190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091" y="556845"/>
            <a:ext cx="8589633" cy="71272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Axial Load and Radial load Comparison</a:t>
            </a:r>
            <a:endParaRPr lang="de-DE" sz="4000" b="1" dirty="0"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D861D-ACE5-68FE-2392-5C86D5838D2C}"/>
              </a:ext>
            </a:extLst>
          </p:cNvPr>
          <p:cNvSpPr txBox="1"/>
          <p:nvPr/>
        </p:nvSpPr>
        <p:spPr>
          <a:xfrm>
            <a:off x="11594694" y="6513425"/>
            <a:ext cx="331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134</a:t>
            </a:fld>
            <a:endParaRPr lang="en-GB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E03AF8-8B84-8065-0DED-7B263EDEED1A}"/>
                  </a:ext>
                </a:extLst>
              </p:cNvPr>
              <p:cNvSpPr txBox="1"/>
              <p:nvPr/>
            </p:nvSpPr>
            <p:spPr>
              <a:xfrm>
                <a:off x="621890" y="1550321"/>
                <a:ext cx="5316794" cy="4647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000" b="1" dirty="0"/>
                  <a:t>Formula:</a:t>
                </a:r>
                <a:endParaRPr lang="en-US" sz="200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Axial</m:t>
                          </m:r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Syria</m:t>
                          </m:r>
                        </m:sub>
                      </m:sSub>
                      <m:r>
                        <a:rPr lang="ar-AE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𝑎𝑥𝑖𝑎𝑙</m:t>
                          </m:r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𝑎𝑘𝑡𝑖</m:t>
                          </m:r>
                        </m:sub>
                      </m:sSub>
                      <m:r>
                        <a:rPr lang="ar-AE" sz="2000" i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ar-A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2000" b="0" i="0" smtClean="0">
                                          <a:latin typeface="Cambria Math" panose="02040503050406030204" pitchFamily="18" charset="0"/>
                                        </a:rPr>
                                        <m:t>Syria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ar-AE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2000" b="0" i="0" smtClean="0">
                                          <a:latin typeface="Cambria Math" panose="02040503050406030204" pitchFamily="18" charset="0"/>
                                        </a:rPr>
                                        <m:t>Shakti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ar-AE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ar-AE" sz="20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000" b="1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Shakti diameter:</a:t>
                </a:r>
                <a:r>
                  <a:rPr lang="en-US" sz="2000" dirty="0"/>
                  <a:t> 174 m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Syria diameter:</a:t>
                </a:r>
                <a:r>
                  <a:rPr lang="en-US" sz="2000" dirty="0"/>
                  <a:t> 160 m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>
                  <a:lnSpc>
                    <a:spcPct val="150000"/>
                  </a:lnSpc>
                </a:pPr>
                <a:r>
                  <a:rPr lang="en-US" sz="2000" dirty="0"/>
                  <a:t>Scaling factor = (160 / 174)² ≈ </a:t>
                </a:r>
                <a:r>
                  <a:rPr lang="en-US" sz="2000" b="1" dirty="0"/>
                  <a:t>0.845</a:t>
                </a:r>
                <a:endParaRPr lang="en-US" sz="2000" dirty="0"/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sz="2000" b="1" dirty="0"/>
                  <a:t>Case 1:</a:t>
                </a:r>
                <a:r>
                  <a:rPr lang="en-US" sz="2000" dirty="0"/>
                  <a:t> Shakti axial = </a:t>
                </a:r>
                <a:r>
                  <a:rPr lang="en-US" sz="2000" b="1" dirty="0"/>
                  <a:t>700 </a:t>
                </a:r>
                <a:r>
                  <a:rPr lang="en-US" sz="2000" b="1" dirty="0" err="1"/>
                  <a:t>kN</a:t>
                </a:r>
                <a:br>
                  <a:rPr lang="en-US" sz="2000" dirty="0"/>
                </a:br>
                <a:r>
                  <a:rPr lang="en-US" sz="2000" dirty="0"/>
                  <a:t>→ Syria axial ≈ 700 × 0.845 = </a:t>
                </a:r>
                <a:r>
                  <a:rPr lang="en-US" sz="2000" b="1" dirty="0"/>
                  <a:t>592 </a:t>
                </a:r>
                <a:r>
                  <a:rPr lang="en-US" sz="2000" b="1" dirty="0" err="1"/>
                  <a:t>kN</a:t>
                </a:r>
                <a:endParaRPr lang="en-US" sz="2000" dirty="0"/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sz="2000" b="1" dirty="0"/>
                  <a:t>Case 2:</a:t>
                </a:r>
                <a:r>
                  <a:rPr lang="en-US" sz="2000" dirty="0"/>
                  <a:t> Shakti axial = </a:t>
                </a:r>
                <a:r>
                  <a:rPr lang="en-US" sz="2000" b="1" dirty="0"/>
                  <a:t>900 </a:t>
                </a:r>
                <a:r>
                  <a:rPr lang="en-US" sz="2000" b="1" dirty="0" err="1"/>
                  <a:t>kN</a:t>
                </a:r>
                <a:br>
                  <a:rPr lang="en-US" sz="2000" dirty="0"/>
                </a:br>
                <a:r>
                  <a:rPr lang="en-US" sz="2000" dirty="0"/>
                  <a:t>→ Syria axial ≈ 900 × 0.845 = </a:t>
                </a:r>
                <a:r>
                  <a:rPr lang="en-US" sz="2000" b="1" dirty="0"/>
                  <a:t>761 </a:t>
                </a:r>
                <a:r>
                  <a:rPr lang="en-US" sz="2000" b="1" dirty="0" err="1"/>
                  <a:t>kN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E03AF8-8B84-8065-0DED-7B263EDEE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90" y="1550321"/>
                <a:ext cx="5316794" cy="4647491"/>
              </a:xfrm>
              <a:prstGeom prst="rect">
                <a:avLst/>
              </a:prstGeom>
              <a:blipFill>
                <a:blip r:embed="rId2"/>
                <a:stretch>
                  <a:fillRect l="-1147" t="-655" b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74638B2-6321-E2AF-3AA3-4CA2102BD61F}"/>
              </a:ext>
            </a:extLst>
          </p:cNvPr>
          <p:cNvSpPr txBox="1"/>
          <p:nvPr/>
        </p:nvSpPr>
        <p:spPr>
          <a:xfrm>
            <a:off x="6253318" y="4506636"/>
            <a:ext cx="5235677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b="1" dirty="0"/>
              <a:t>Case 1:</a:t>
            </a:r>
            <a:r>
              <a:rPr lang="en-US" sz="2000" dirty="0"/>
              <a:t> Shakti radial = </a:t>
            </a:r>
            <a:r>
              <a:rPr lang="en-US" sz="2000" b="1" dirty="0"/>
              <a:t>800 </a:t>
            </a:r>
            <a:r>
              <a:rPr lang="en-US" sz="2000" b="1" dirty="0" err="1"/>
              <a:t>kN</a:t>
            </a:r>
            <a:br>
              <a:rPr lang="en-US" sz="2000" dirty="0"/>
            </a:br>
            <a:r>
              <a:rPr lang="en-US" sz="2000" dirty="0"/>
              <a:t>→ Syria radial ≈ 800 × 0.845 = </a:t>
            </a:r>
            <a:r>
              <a:rPr lang="en-US" sz="2000" b="1" dirty="0"/>
              <a:t>676 </a:t>
            </a:r>
            <a:r>
              <a:rPr lang="en-US" sz="2000" b="1" dirty="0" err="1"/>
              <a:t>kN</a:t>
            </a:r>
            <a:endParaRPr lang="en-US" sz="2000" dirty="0"/>
          </a:p>
          <a:p>
            <a:pPr>
              <a:lnSpc>
                <a:spcPct val="150000"/>
              </a:lnSpc>
              <a:buNone/>
            </a:pPr>
            <a:r>
              <a:rPr lang="en-US" sz="2000" b="1" dirty="0"/>
              <a:t>Case 2:</a:t>
            </a:r>
            <a:r>
              <a:rPr lang="en-US" sz="2000" dirty="0"/>
              <a:t> Shakti lateral = </a:t>
            </a:r>
            <a:r>
              <a:rPr lang="en-US" sz="2000" b="1" dirty="0"/>
              <a:t>2000 </a:t>
            </a:r>
            <a:r>
              <a:rPr lang="en-US" sz="2000" b="1" dirty="0" err="1"/>
              <a:t>kN</a:t>
            </a:r>
            <a:br>
              <a:rPr lang="en-US" sz="2000" dirty="0"/>
            </a:br>
            <a:r>
              <a:rPr lang="en-US" sz="2000" dirty="0"/>
              <a:t>→ Syria lateral ≈ 2000 × 0.845 = </a:t>
            </a:r>
            <a:r>
              <a:rPr lang="en-US" sz="2000" b="1" dirty="0"/>
              <a:t>1690 </a:t>
            </a:r>
            <a:r>
              <a:rPr lang="en-US" sz="2000" b="1" dirty="0" err="1"/>
              <a:t>kN</a:t>
            </a:r>
            <a:endParaRPr lang="en-US" sz="2000" dirty="0"/>
          </a:p>
        </p:txBody>
      </p:sp>
      <p:pic>
        <p:nvPicPr>
          <p:cNvPr id="10" name="Picture 9" descr="A diagram of a mechanical system&#10;&#10;AI-generated content may be incorrect.">
            <a:extLst>
              <a:ext uri="{FF2B5EF4-FFF2-40B4-BE49-F238E27FC236}">
                <a16:creationId xmlns:a16="http://schemas.microsoft.com/office/drawing/2014/main" id="{61B67A07-42C2-B372-EBB8-989DD2855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54" y="1206474"/>
            <a:ext cx="5486403" cy="316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092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6EA0B-8421-6270-2281-39CF53001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Free-form: Shape 13">
            <a:extLst>
              <a:ext uri="{FF2B5EF4-FFF2-40B4-BE49-F238E27FC236}">
                <a16:creationId xmlns:a16="http://schemas.microsoft.com/office/drawing/2014/main" id="{13310969-47F2-86C8-D692-C4FFA49CC9F0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602" name="Rechteck 17">
            <a:extLst>
              <a:ext uri="{FF2B5EF4-FFF2-40B4-BE49-F238E27FC236}">
                <a16:creationId xmlns:a16="http://schemas.microsoft.com/office/drawing/2014/main" id="{D7201E26-0156-30C7-35E1-3378FF713C3F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8603" name="Slide Number Placeholder 5">
            <a:extLst>
              <a:ext uri="{FF2B5EF4-FFF2-40B4-BE49-F238E27FC236}">
                <a16:creationId xmlns:a16="http://schemas.microsoft.com/office/drawing/2014/main" id="{B2135734-EC68-3DF8-290D-EFB340EB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32837" y="6538183"/>
            <a:ext cx="6322142" cy="319816"/>
          </a:xfrm>
        </p:spPr>
        <p:txBody>
          <a:bodyPr/>
          <a:lstStyle/>
          <a:p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Shoukat Abbas,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 Chawla,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Sathishkumar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Venkatachalam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Shrihari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Kadam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145728" name="Straight Connector 5">
            <a:extLst>
              <a:ext uri="{FF2B5EF4-FFF2-40B4-BE49-F238E27FC236}">
                <a16:creationId xmlns:a16="http://schemas.microsoft.com/office/drawing/2014/main" id="{8A0E674D-1128-21AD-7F6A-9E89B870105F}"/>
              </a:ext>
            </a:extLst>
          </p:cNvPr>
          <p:cNvCxnSpPr>
            <a:cxnSpLocks/>
          </p:cNvCxnSpPr>
          <p:nvPr/>
        </p:nvCxnSpPr>
        <p:spPr>
          <a:xfrm>
            <a:off x="484417" y="1181715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934262-EDD3-DE33-AA73-1F631CC3A576}"/>
              </a:ext>
            </a:extLst>
          </p:cNvPr>
          <p:cNvSpPr txBox="1"/>
          <p:nvPr/>
        </p:nvSpPr>
        <p:spPr>
          <a:xfrm>
            <a:off x="11366089" y="6542921"/>
            <a:ext cx="609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135</a:t>
            </a:fld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F9221E0-7ADE-8EE2-D501-8F2E000861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386" y="3660889"/>
            <a:ext cx="3844146" cy="281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334C4C-BEA2-666A-87B0-F465C68A297A}"/>
              </a:ext>
            </a:extLst>
          </p:cNvPr>
          <p:cNvSpPr txBox="1">
            <a:spLocks/>
          </p:cNvSpPr>
          <p:nvPr/>
        </p:nvSpPr>
        <p:spPr>
          <a:xfrm>
            <a:off x="597966" y="1579431"/>
            <a:ext cx="8215134" cy="511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dirty="0"/>
              <a:t>Multi-megawatt pitch gearboxes and yaw drives wind turbines.</a:t>
            </a:r>
          </a:p>
          <a:p>
            <a:r>
              <a:rPr lang="en-US" sz="8000" dirty="0"/>
              <a:t>With more than 20 years of experience in the wind energy field </a:t>
            </a:r>
          </a:p>
          <a:p>
            <a:pPr marL="0" indent="0">
              <a:buNone/>
            </a:pPr>
            <a:endParaRPr lang="en-US" sz="8800" dirty="0"/>
          </a:p>
          <a:p>
            <a:r>
              <a:rPr lang="en-US" sz="8800" b="1" dirty="0"/>
              <a:t>Product Features</a:t>
            </a:r>
          </a:p>
          <a:p>
            <a:pPr lvl="2"/>
            <a:r>
              <a:rPr lang="en-US" sz="8000" dirty="0"/>
              <a:t>Torque: 10 </a:t>
            </a:r>
            <a:r>
              <a:rPr lang="en-US" sz="8000" dirty="0" err="1"/>
              <a:t>kNm</a:t>
            </a:r>
            <a:r>
              <a:rPr lang="en-US" sz="8000" dirty="0"/>
              <a:t> - 250 </a:t>
            </a:r>
            <a:r>
              <a:rPr lang="en-US" sz="8000" dirty="0" err="1"/>
              <a:t>kNm</a:t>
            </a:r>
            <a:endParaRPr lang="en-US" sz="8000" dirty="0"/>
          </a:p>
          <a:p>
            <a:pPr lvl="2"/>
            <a:r>
              <a:rPr lang="en-US" sz="8000" dirty="0"/>
              <a:t>Wind turbine power: 1x MW - 15 MW</a:t>
            </a:r>
          </a:p>
          <a:p>
            <a:pPr lvl="2"/>
            <a:r>
              <a:rPr lang="en-US" sz="8000" dirty="0"/>
              <a:t>High bearing capacity</a:t>
            </a:r>
          </a:p>
          <a:p>
            <a:pPr lvl="2"/>
            <a:r>
              <a:rPr lang="en-US" sz="8000" dirty="0"/>
              <a:t>High reliability and efficiency</a:t>
            </a:r>
          </a:p>
          <a:p>
            <a:pPr lvl="2"/>
            <a:r>
              <a:rPr lang="en-US" sz="8000" dirty="0"/>
              <a:t>Compact design</a:t>
            </a:r>
          </a:p>
          <a:p>
            <a:pPr marL="914400" lvl="2" indent="0">
              <a:buNone/>
            </a:pPr>
            <a:endParaRPr lang="en-US" sz="8000" dirty="0"/>
          </a:p>
          <a:p>
            <a:r>
              <a:rPr lang="en-US" sz="8800" b="1" dirty="0"/>
              <a:t>Applications</a:t>
            </a:r>
          </a:p>
          <a:p>
            <a:pPr lvl="2"/>
            <a:r>
              <a:rPr lang="en-US" sz="8000" dirty="0"/>
              <a:t>Onshore &amp; offshore</a:t>
            </a:r>
          </a:p>
          <a:p>
            <a:pPr lvl="2"/>
            <a:r>
              <a:rPr lang="en-US" sz="8000" dirty="0"/>
              <a:t>Low &amp; high-altitude areas (&gt; 1000 m)</a:t>
            </a:r>
          </a:p>
          <a:p>
            <a:pPr lvl="2"/>
            <a:r>
              <a:rPr lang="en-US" sz="8000" dirty="0"/>
              <a:t>Low &amp; high temperature environments (-40 °C to + 50 °C)</a:t>
            </a:r>
          </a:p>
          <a:p>
            <a:pPr lvl="2"/>
            <a:r>
              <a:rPr lang="en-US" sz="8000" dirty="0"/>
              <a:t>Low wind speeds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783C13-9DF3-7BB5-C313-0CD0082BB8AD}"/>
              </a:ext>
            </a:extLst>
          </p:cNvPr>
          <p:cNvSpPr txBox="1"/>
          <p:nvPr/>
        </p:nvSpPr>
        <p:spPr>
          <a:xfrm>
            <a:off x="374835" y="122187"/>
            <a:ext cx="113285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Nanjing High Accurate Drive Equipment </a:t>
            </a:r>
            <a:r>
              <a:rPr lang="en-US" sz="3200" b="1" dirty="0" err="1"/>
              <a:t>Mfg</a:t>
            </a:r>
            <a:r>
              <a:rPr lang="en-US" sz="3200" b="1" dirty="0"/>
              <a:t> Group Co., Ltd. (NGC Group)</a:t>
            </a:r>
            <a:endParaRPr lang="en-IN" sz="3200" b="1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9308F31-9EBB-DA34-2734-C15F68692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89677" y="1724726"/>
            <a:ext cx="1440000" cy="131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120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85905-C08E-4426-383D-3388E1CF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Free-form: Shape 13">
            <a:extLst>
              <a:ext uri="{FF2B5EF4-FFF2-40B4-BE49-F238E27FC236}">
                <a16:creationId xmlns:a16="http://schemas.microsoft.com/office/drawing/2014/main" id="{FA69BCDE-4E87-921F-8EF4-E1FA4410506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602" name="Rechteck 17">
            <a:extLst>
              <a:ext uri="{FF2B5EF4-FFF2-40B4-BE49-F238E27FC236}">
                <a16:creationId xmlns:a16="http://schemas.microsoft.com/office/drawing/2014/main" id="{B2C8017D-41A3-62FB-AEC8-4D39E17ED968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48603" name="Slide Number Placeholder 5">
            <a:extLst>
              <a:ext uri="{FF2B5EF4-FFF2-40B4-BE49-F238E27FC236}">
                <a16:creationId xmlns:a16="http://schemas.microsoft.com/office/drawing/2014/main" id="{922FFE34-6C03-8380-98CC-713E73FE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32837" y="6538183"/>
            <a:ext cx="6322142" cy="319816"/>
          </a:xfrm>
        </p:spPr>
        <p:txBody>
          <a:bodyPr/>
          <a:lstStyle/>
          <a:p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Shoukat Abbas,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 Chawla,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Sathishkumar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Venkatachalam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Shrihari</a:t>
            </a:r>
            <a:r>
              <a:rPr lang="de-DE" sz="14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Kadam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3145728" name="Straight Connector 5">
            <a:extLst>
              <a:ext uri="{FF2B5EF4-FFF2-40B4-BE49-F238E27FC236}">
                <a16:creationId xmlns:a16="http://schemas.microsoft.com/office/drawing/2014/main" id="{8C3B5578-7AF7-13C8-B16E-F02E7348C433}"/>
              </a:ext>
            </a:extLst>
          </p:cNvPr>
          <p:cNvCxnSpPr>
            <a:cxnSpLocks/>
          </p:cNvCxnSpPr>
          <p:nvPr/>
        </p:nvCxnSpPr>
        <p:spPr>
          <a:xfrm>
            <a:off x="484417" y="1329195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04" name="Titel 1">
            <a:extLst>
              <a:ext uri="{FF2B5EF4-FFF2-40B4-BE49-F238E27FC236}">
                <a16:creationId xmlns:a16="http://schemas.microsoft.com/office/drawing/2014/main" id="{D0D66CBE-4A7D-9E03-C7D7-690BB02E7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092" y="691498"/>
            <a:ext cx="8589633" cy="712728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cs typeface="Times New Roman" panose="02020603050405020304" pitchFamily="18" charset="0"/>
              </a:rPr>
              <a:t>References</a:t>
            </a:r>
            <a:endParaRPr lang="de-DE" sz="4000" b="1" dirty="0"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66D83D-7272-FD4A-04D8-28A6E3F00E20}"/>
              </a:ext>
            </a:extLst>
          </p:cNvPr>
          <p:cNvSpPr txBox="1"/>
          <p:nvPr/>
        </p:nvSpPr>
        <p:spPr>
          <a:xfrm>
            <a:off x="11375922" y="6552753"/>
            <a:ext cx="589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136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AE41E6-E43F-AA73-BEEA-D4DEA7825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436" y="1554497"/>
            <a:ext cx="1143209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  <a:hlinkClick r:id="rId2"/>
              </a:rPr>
              <a:t>[1]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P. N.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Castelos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“On the impact of multi-axial stress states on trailing edge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bondlines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in wind turbine rotor blades,”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https://www.researchgate.net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Oct. 2016.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  <a:hlinkClick r:id="rId2"/>
              </a:rPr>
              <a:t>https://www.researchgate.net/publication/308793459_On_the_impact_of_multi-axial_stress_states_on_trailing_edge_bondlines_in_wind_turbine_rotor_blades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4DE344D-8AFF-ECB9-EB80-576B8B539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436" y="2428043"/>
            <a:ext cx="114320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linkClick r:id="rId3"/>
              </a:rPr>
              <a:t>[2]</a:t>
            </a:r>
            <a:r>
              <a:rPr lang="en-US" altLang="en-US" sz="1400" dirty="0"/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V.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Liverud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J. Jonkman, and Bachynski-Polić, “Drivetrain structural flexibility in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OpenFAST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.” Accessed: Oct. 06, 2025. [Online]. Available: https://www.sintef.no/globalassets/project/eera-deepwind-2023/presentasjoner/substructures_krathe.pdf?utm_source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774ADAF-55C0-F928-CC1E-36E85AE1E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17" y="3066985"/>
            <a:ext cx="114421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linkClick r:id="rId4"/>
              </a:rPr>
              <a:t>[</a:t>
            </a:r>
            <a:r>
              <a:rPr lang="en-US" altLang="en-US" sz="1400" dirty="0">
                <a:hlinkClick r:id="rId4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linkClick r:id="rId4"/>
              </a:rPr>
              <a:t>]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A. S. Pehlivan, M. F.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Aksit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K.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Erbatur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“Fatigue Analysis Design Approach, Manufacturing and Implementation of a 500 kW Wind Turbine Main Load Frame,”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Energies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vol. 14, no. 12, p. 3581, Jun. 2021,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linkClick r:id="rId4"/>
              </a:rPr>
              <a:t>https://doi.org/10.3390/en14123581.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791088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Tower structure team/ </a:t>
            </a:r>
            <a:r>
              <a:rPr lang="en-GB" dirty="0" err="1">
                <a:solidFill>
                  <a:schemeClr val="tx1"/>
                </a:solidFill>
              </a:rPr>
              <a:t>Optimus</a:t>
            </a:r>
            <a:r>
              <a:rPr lang="en-GB" dirty="0">
                <a:solidFill>
                  <a:schemeClr val="tx1"/>
                </a:solidFill>
              </a:rPr>
              <a:t>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137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FF1E788-369D-9A8F-8F84-AD852E9D2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Times New Roman" pitchFamily="18" charset="0"/>
                <a:cs typeface="Times New Roman" pitchFamily="18" charset="0"/>
              </a:rPr>
              <a:t>Weekly report: Tower structure </a:t>
            </a:r>
            <a:endParaRPr lang="en-GB" b="1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032000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Week number: 02</a:t>
            </a:r>
          </a:p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Date: 06/10/2025</a:t>
            </a:r>
          </a:p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Supervisor: Prof. Faber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6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6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sp>
        <p:nvSpPr>
          <p:cNvPr id="2" name="Textfeld 12">
            <a:extLst>
              <a:ext uri="{FF2B5EF4-FFF2-40B4-BE49-F238E27FC236}">
                <a16:creationId xmlns:a16="http://schemas.microsoft.com/office/drawing/2014/main" id="{F1A690F4-D79D-8EBC-12DE-D491129BCFF6}"/>
              </a:ext>
            </a:extLst>
          </p:cNvPr>
          <p:cNvSpPr txBox="1"/>
          <p:nvPr/>
        </p:nvSpPr>
        <p:spPr>
          <a:xfrm>
            <a:off x="2172911" y="5081052"/>
            <a:ext cx="73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Times New Roman" pitchFamily="18" charset="0"/>
                <a:cs typeface="Times New Roman" pitchFamily="18" charset="0"/>
              </a:rPr>
              <a:t>Speaker: Ibrahim Mostafa(770134)</a:t>
            </a:r>
          </a:p>
        </p:txBody>
      </p:sp>
    </p:spTree>
    <p:extLst>
      <p:ext uri="{BB962C8B-B14F-4D97-AF65-F5344CB8AC3E}">
        <p14:creationId xmlns:p14="http://schemas.microsoft.com/office/powerpoint/2010/main" val="2737508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138</a:t>
            </a:fld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87400" y="1638300"/>
            <a:ext cx="10261600" cy="987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400000"/>
              </a:lnSpc>
              <a:buFont typeface="Arial" pitchFamily="34" charset="0"/>
              <a:buChar char="•"/>
            </a:pPr>
            <a:r>
              <a:rPr lang="en-US" b="1" u="sng" dirty="0"/>
              <a:t>Selecting Suitable Dimensions for the Tower</a:t>
            </a:r>
            <a:endParaRPr lang="en-US" sz="900" b="1" u="sng" dirty="0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</p:spTree>
    <p:extLst>
      <p:ext uri="{BB962C8B-B14F-4D97-AF65-F5344CB8AC3E}">
        <p14:creationId xmlns:p14="http://schemas.microsoft.com/office/powerpoint/2010/main" val="12190182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139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781050" y="812800"/>
            <a:ext cx="6025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1-Tubular Steel tower system primary design</a:t>
            </a:r>
            <a:endParaRPr lang="de-DE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574408" y="5842318"/>
            <a:ext cx="227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Tubular steel tower for Siemens</a:t>
            </a:r>
            <a:endParaRPr lang="de-DE" sz="1200" dirty="0"/>
          </a:p>
        </p:txBody>
      </p:sp>
      <p:sp>
        <p:nvSpPr>
          <p:cNvPr id="14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5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6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pic>
        <p:nvPicPr>
          <p:cNvPr id="8" name="Picture 7" descr="A wind turbine in a field&#10;&#10;AI-generated content may be incorrect.">
            <a:extLst>
              <a:ext uri="{FF2B5EF4-FFF2-40B4-BE49-F238E27FC236}">
                <a16:creationId xmlns:a16="http://schemas.microsoft.com/office/drawing/2014/main" id="{790E6CCA-0366-31A6-CFDD-F2BD45CAE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70" y="1496073"/>
            <a:ext cx="6263640" cy="41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F845-D20D-AA8E-8CDF-21BB8FBC9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7198-AC6A-3367-1CA3-2D2104C4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652"/>
            <a:ext cx="10515600" cy="1325563"/>
          </a:xfrm>
        </p:spPr>
        <p:txBody>
          <a:bodyPr/>
          <a:lstStyle/>
          <a:p>
            <a:r>
              <a:rPr lang="it-IT" dirty="0"/>
              <a:t>2. </a:t>
            </a:r>
            <a:r>
              <a:rPr lang="it-IT" dirty="0" err="1"/>
              <a:t>Rotor</a:t>
            </a:r>
            <a:r>
              <a:rPr lang="it-IT" dirty="0"/>
              <a:t> </a:t>
            </a:r>
            <a:r>
              <a:rPr lang="it-IT" dirty="0" err="1"/>
              <a:t>Diameter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53A3D-463F-9B5A-4EB1-3ECA3A25EE5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0F518-2479-CCC0-9850-695362A183E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14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433D19-C188-5709-5238-3F4B62BB1565}"/>
                  </a:ext>
                </a:extLst>
              </p:cNvPr>
              <p:cNvSpPr txBox="1"/>
              <p:nvPr/>
            </p:nvSpPr>
            <p:spPr>
              <a:xfrm>
                <a:off x="2313754" y="1587506"/>
                <a:ext cx="6725629" cy="4540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/>
                  <a:t>Chosen </a:t>
                </a:r>
                <a:r>
                  <a:rPr lang="it-IT" sz="2400" dirty="0" err="1"/>
                  <a:t>value</a:t>
                </a:r>
                <a:r>
                  <a:rPr lang="it-IT" sz="2400" dirty="0"/>
                  <a:t> for </a:t>
                </a:r>
                <a:r>
                  <a:rPr lang="it-IT" sz="2400" dirty="0" err="1"/>
                  <a:t>Rotor</a:t>
                </a:r>
                <a:r>
                  <a:rPr lang="it-IT" sz="2400" dirty="0"/>
                  <a:t> Loading: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𝟐𝟓𝟎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GB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If the rated power is fixed at 5 MW, then: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5 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𝑀𝑊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250 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=20,000 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𝑟𝑜𝑡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∙4</m:t>
                          </m:r>
                        </m:e>
                      </m:ra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=159.57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Final diameter choice: </a:t>
                </a:r>
                <a:r>
                  <a:rPr lang="en-GB" sz="2400" b="1" dirty="0"/>
                  <a:t>160 m</a:t>
                </a:r>
                <a:endParaRPr lang="en-GB" sz="2400" dirty="0"/>
              </a:p>
              <a:p>
                <a:endParaRPr lang="en-GB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b="0" dirty="0"/>
                  <a:t>Blade length: </a:t>
                </a:r>
                <a:r>
                  <a:rPr lang="en-GB" sz="2400" b="1" dirty="0"/>
                  <a:t>80 m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433D19-C188-5709-5238-3F4B62BB1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754" y="1587506"/>
                <a:ext cx="6725629" cy="4540795"/>
              </a:xfrm>
              <a:prstGeom prst="rect">
                <a:avLst/>
              </a:prstGeom>
              <a:blipFill>
                <a:blip r:embed="rId3"/>
                <a:stretch>
                  <a:fillRect l="-1269" t="-805" b="-21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01635B6-3613-8DEE-4F32-02FF1819BF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138" y="6564313"/>
            <a:ext cx="5595937" cy="365125"/>
          </a:xfrm>
        </p:spPr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6D85B39-7140-04A0-47EE-68D1A31E0A5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474613" y="6564113"/>
            <a:ext cx="2879187" cy="365125"/>
          </a:xfrm>
        </p:spPr>
        <p:txBody>
          <a:bodyPr/>
          <a:lstStyle/>
          <a:p>
            <a:r>
              <a:rPr lang="en-GB" dirty="0"/>
              <a:t>Management team/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320347953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140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562100"/>
            <a:ext cx="10013951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39778" y="5563800"/>
            <a:ext cx="471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/>
              <a:t>Fig 9: how the different loads and moments affect the wind turbine </a:t>
            </a:r>
            <a:endParaRPr lang="de-DE" sz="1200" dirty="0"/>
          </a:p>
        </p:txBody>
      </p:sp>
      <p:sp>
        <p:nvSpPr>
          <p:cNvPr id="12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4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5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</p:spTree>
    <p:extLst>
      <p:ext uri="{BB962C8B-B14F-4D97-AF65-F5344CB8AC3E}">
        <p14:creationId xmlns:p14="http://schemas.microsoft.com/office/powerpoint/2010/main" val="209250374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141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857249" y="1465640"/>
            <a:ext cx="443865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u="sng" dirty="0"/>
              <a:t>Assumptions</a:t>
            </a:r>
          </a:p>
          <a:p>
            <a:endParaRPr lang="de-DE" u="sng" dirty="0"/>
          </a:p>
          <a:p>
            <a:pPr>
              <a:lnSpc>
                <a:spcPct val="150000"/>
              </a:lnSpc>
            </a:pPr>
            <a:r>
              <a:rPr lang="de-DE" dirty="0"/>
              <a:t>𝜌</a:t>
            </a:r>
            <a:r>
              <a:rPr lang="de-DE" baseline="-25000" dirty="0"/>
              <a:t>air</a:t>
            </a:r>
            <a:r>
              <a:rPr lang="de-DE" dirty="0"/>
              <a:t>=1.225 kg/m</a:t>
            </a:r>
            <a:r>
              <a:rPr lang="de-DE" baseline="30000" dirty="0"/>
              <a:t>3</a:t>
            </a:r>
          </a:p>
          <a:p>
            <a:pPr>
              <a:lnSpc>
                <a:spcPct val="150000"/>
              </a:lnSpc>
            </a:pPr>
            <a:r>
              <a:rPr lang="de-DE" dirty="0"/>
              <a:t>𝜌</a:t>
            </a:r>
            <a:r>
              <a:rPr lang="de-DE" baseline="-25000" dirty="0"/>
              <a:t>steel</a:t>
            </a:r>
            <a:r>
              <a:rPr lang="de-DE" dirty="0"/>
              <a:t>=7850 kg/m</a:t>
            </a:r>
            <a:r>
              <a:rPr lang="de-DE" baseline="30000" dirty="0"/>
              <a:t>3</a:t>
            </a:r>
          </a:p>
          <a:p>
            <a:pPr>
              <a:lnSpc>
                <a:spcPct val="150000"/>
              </a:lnSpc>
            </a:pPr>
            <a:r>
              <a:rPr lang="de-DE" dirty="0"/>
              <a:t>(Wind class III) 𝑉=37.5 m/s</a:t>
            </a:r>
          </a:p>
          <a:p>
            <a:pPr>
              <a:lnSpc>
                <a:spcPct val="150000"/>
              </a:lnSpc>
            </a:pPr>
            <a:r>
              <a:rPr lang="de-DE" dirty="0"/>
              <a:t>𝑔=10 m/s</a:t>
            </a:r>
            <a:r>
              <a:rPr lang="de-DE" baseline="30000" dirty="0"/>
              <a:t>2</a:t>
            </a:r>
          </a:p>
          <a:p>
            <a:pPr>
              <a:lnSpc>
                <a:spcPct val="150000"/>
              </a:lnSpc>
            </a:pPr>
            <a:r>
              <a:rPr lang="de-DE" dirty="0"/>
              <a:t>𝐷</a:t>
            </a:r>
            <a:r>
              <a:rPr lang="de-DE" baseline="-25000" dirty="0"/>
              <a:t>rotor</a:t>
            </a:r>
            <a:r>
              <a:rPr lang="de-DE" dirty="0"/>
              <a:t>=160 m, 𝐷</a:t>
            </a:r>
            <a:r>
              <a:rPr lang="de-DE" baseline="-25000" dirty="0"/>
              <a:t>𝑜</a:t>
            </a:r>
            <a:r>
              <a:rPr lang="de-DE" dirty="0"/>
              <a:t>=6.0 m, 𝑡=0.027 m    </a:t>
            </a:r>
          </a:p>
          <a:p>
            <a:pPr>
              <a:lnSpc>
                <a:spcPct val="150000"/>
              </a:lnSpc>
            </a:pPr>
            <a:r>
              <a:rPr lang="de-DE" dirty="0"/>
              <a:t>⇒    𝐷</a:t>
            </a:r>
            <a:r>
              <a:rPr lang="de-DE" baseline="-25000" dirty="0"/>
              <a:t>𝑖</a:t>
            </a:r>
            <a:r>
              <a:rPr lang="de-DE" dirty="0"/>
              <a:t>=5.946 </a:t>
            </a:r>
          </a:p>
          <a:p>
            <a:pPr>
              <a:lnSpc>
                <a:spcPct val="150000"/>
              </a:lnSpc>
            </a:pPr>
            <a:r>
              <a:rPr lang="de-DE" dirty="0"/>
              <a:t>𝐻</a:t>
            </a:r>
            <a:r>
              <a:rPr lang="de-DE" baseline="-25000" dirty="0"/>
              <a:t>tower</a:t>
            </a:r>
            <a:r>
              <a:rPr lang="de-DE" dirty="0"/>
              <a:t>=98  m</a:t>
            </a:r>
          </a:p>
          <a:p>
            <a:pPr>
              <a:lnSpc>
                <a:spcPct val="150000"/>
              </a:lnSpc>
            </a:pPr>
            <a:r>
              <a:rPr lang="de-DE" dirty="0"/>
              <a:t>ℎ</a:t>
            </a:r>
            <a:r>
              <a:rPr lang="de-DE" baseline="-25000" dirty="0"/>
              <a:t>hub</a:t>
            </a:r>
            <a:r>
              <a:rPr lang="de-DE" dirty="0"/>
              <a:t>=100 m</a:t>
            </a:r>
          </a:p>
        </p:txBody>
      </p:sp>
      <p:sp>
        <p:nvSpPr>
          <p:cNvPr id="8" name="Rectangle 7"/>
          <p:cNvSpPr/>
          <p:nvPr/>
        </p:nvSpPr>
        <p:spPr>
          <a:xfrm>
            <a:off x="7442200" y="2158137"/>
            <a:ext cx="3581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𝐶</a:t>
            </a:r>
            <a:r>
              <a:rPr lang="de-DE" baseline="-25000" dirty="0"/>
              <a:t>𝑇</a:t>
            </a:r>
            <a:r>
              <a:rPr lang="de-DE" dirty="0"/>
              <a:t>=0.5</a:t>
            </a:r>
          </a:p>
          <a:p>
            <a:pPr>
              <a:lnSpc>
                <a:spcPct val="150000"/>
              </a:lnSpc>
            </a:pPr>
            <a:r>
              <a:rPr lang="de-DE" dirty="0"/>
              <a:t>𝐶</a:t>
            </a:r>
            <a:r>
              <a:rPr lang="de-DE" baseline="-25000" dirty="0"/>
              <a:t>𝐷</a:t>
            </a:r>
            <a:r>
              <a:rPr lang="de-DE" dirty="0"/>
              <a:t>=1	​</a:t>
            </a:r>
          </a:p>
          <a:p>
            <a:pPr>
              <a:lnSpc>
                <a:spcPct val="150000"/>
              </a:lnSpc>
            </a:pPr>
            <a:r>
              <a:rPr lang="de-DE" dirty="0"/>
              <a:t>𝑚</a:t>
            </a:r>
            <a:r>
              <a:rPr lang="de-DE" baseline="-25000" dirty="0"/>
              <a:t>rotor</a:t>
            </a:r>
            <a:r>
              <a:rPr lang="de-DE" dirty="0"/>
              <a:t>=110,000 kg</a:t>
            </a:r>
          </a:p>
          <a:p>
            <a:pPr>
              <a:lnSpc>
                <a:spcPct val="150000"/>
              </a:lnSpc>
            </a:pPr>
            <a:r>
              <a:rPr lang="de-DE" dirty="0"/>
              <a:t>𝑚</a:t>
            </a:r>
            <a:r>
              <a:rPr lang="de-DE" baseline="-25000" dirty="0"/>
              <a:t>nacelle</a:t>
            </a:r>
            <a:r>
              <a:rPr lang="de-DE" dirty="0"/>
              <a:t>=240,000 kg</a:t>
            </a:r>
          </a:p>
          <a:p>
            <a:pPr>
              <a:lnSpc>
                <a:spcPct val="150000"/>
              </a:lnSpc>
            </a:pPr>
            <a:r>
              <a:rPr lang="de-DE" dirty="0"/>
              <a:t>𝑚</a:t>
            </a:r>
            <a:r>
              <a:rPr lang="de-DE" baseline="-25000" dirty="0"/>
              <a:t>RNA</a:t>
            </a:r>
            <a:r>
              <a:rPr lang="de-DE" dirty="0"/>
              <a:t>=350,000 kg</a:t>
            </a:r>
          </a:p>
          <a:p>
            <a:pPr>
              <a:lnSpc>
                <a:spcPct val="150000"/>
              </a:lnSpc>
            </a:pPr>
            <a:r>
              <a:rPr lang="de-DE" dirty="0"/>
              <a:t>𝑀</a:t>
            </a:r>
            <a:r>
              <a:rPr lang="de-DE" baseline="-25000" dirty="0"/>
              <a:t>nacelle</a:t>
            </a:r>
            <a:r>
              <a:rPr lang="de-DE" dirty="0"/>
              <a:t>=4200 kN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6AB0F-DBED-4495-FC47-079D6327F99E}"/>
              </a:ext>
            </a:extLst>
          </p:cNvPr>
          <p:cNvSpPr txBox="1"/>
          <p:nvPr/>
        </p:nvSpPr>
        <p:spPr>
          <a:xfrm>
            <a:off x="1012309" y="5520938"/>
            <a:ext cx="37158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Reference to data assumptions:</a:t>
            </a:r>
            <a:endParaRPr lang="de-DE" sz="1600" b="1" dirty="0"/>
          </a:p>
          <a:p>
            <a:r>
              <a:rPr lang="en-US" sz="1600" dirty="0"/>
              <a:t>https://www.nrel.gov/wind/data-tools</a:t>
            </a:r>
            <a:endParaRPr lang="de-DE" sz="1600" dirty="0"/>
          </a:p>
          <a:p>
            <a:endParaRPr lang="de-DE" sz="1600" dirty="0"/>
          </a:p>
          <a:p>
            <a:pPr algn="l"/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5753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142</a:t>
            </a:fld>
            <a:endParaRPr lang="de-DE"/>
          </a:p>
        </p:txBody>
      </p:sp>
      <p:sp>
        <p:nvSpPr>
          <p:cNvPr id="18" name="TextBox 17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sp>
        <p:nvSpPr>
          <p:cNvPr id="19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20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3EDE5-02B6-1303-584C-20B7AC1E1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088" y="1494079"/>
            <a:ext cx="4357512" cy="48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7818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143</a:t>
            </a:fld>
            <a:endParaRPr lang="de-DE"/>
          </a:p>
        </p:txBody>
      </p:sp>
      <p:sp>
        <p:nvSpPr>
          <p:cNvPr id="10" name="TextBox 9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4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5A0CA-F938-2E93-F65D-25930000F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138" y="3662640"/>
            <a:ext cx="3167380" cy="28320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819F2B-9E73-1C82-39A6-2D478B70A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1450512"/>
            <a:ext cx="6183316" cy="219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362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144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838200" y="754862"/>
            <a:ext cx="7198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Tubular steel tower with tie system, primary design.</a:t>
            </a:r>
            <a:endParaRPr lang="de-DE" sz="2400" dirty="0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932CF6-359B-C7FE-C42C-24E2D20AB816}"/>
              </a:ext>
            </a:extLst>
          </p:cNvPr>
          <p:cNvSpPr/>
          <p:nvPr/>
        </p:nvSpPr>
        <p:spPr>
          <a:xfrm>
            <a:off x="857249" y="1465640"/>
            <a:ext cx="443865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u="sng" dirty="0"/>
              <a:t>Assumptions</a:t>
            </a:r>
          </a:p>
          <a:p>
            <a:endParaRPr lang="de-DE" u="sng" dirty="0"/>
          </a:p>
          <a:p>
            <a:pPr>
              <a:lnSpc>
                <a:spcPct val="150000"/>
              </a:lnSpc>
            </a:pPr>
            <a:r>
              <a:rPr lang="de-DE" dirty="0"/>
              <a:t>𝜌</a:t>
            </a:r>
            <a:r>
              <a:rPr lang="de-DE" baseline="-25000" dirty="0"/>
              <a:t>air</a:t>
            </a:r>
            <a:r>
              <a:rPr lang="de-DE" dirty="0"/>
              <a:t>=1.225 kg/m</a:t>
            </a:r>
            <a:r>
              <a:rPr lang="de-DE" baseline="30000" dirty="0"/>
              <a:t>3</a:t>
            </a:r>
          </a:p>
          <a:p>
            <a:pPr>
              <a:lnSpc>
                <a:spcPct val="150000"/>
              </a:lnSpc>
            </a:pPr>
            <a:r>
              <a:rPr lang="de-DE" dirty="0"/>
              <a:t>𝜌</a:t>
            </a:r>
            <a:r>
              <a:rPr lang="de-DE" baseline="-25000" dirty="0"/>
              <a:t>steel</a:t>
            </a:r>
            <a:r>
              <a:rPr lang="de-DE" dirty="0"/>
              <a:t>=7850 kg/m</a:t>
            </a:r>
            <a:r>
              <a:rPr lang="de-DE" baseline="30000" dirty="0"/>
              <a:t>3</a:t>
            </a:r>
          </a:p>
          <a:p>
            <a:pPr>
              <a:lnSpc>
                <a:spcPct val="150000"/>
              </a:lnSpc>
            </a:pPr>
            <a:r>
              <a:rPr lang="de-DE" dirty="0"/>
              <a:t>(Wind class III) 𝑉=37.5 m/s</a:t>
            </a:r>
          </a:p>
          <a:p>
            <a:pPr>
              <a:lnSpc>
                <a:spcPct val="150000"/>
              </a:lnSpc>
            </a:pPr>
            <a:r>
              <a:rPr lang="de-DE" dirty="0"/>
              <a:t>𝑔=10 m/s</a:t>
            </a:r>
            <a:r>
              <a:rPr lang="de-DE" baseline="30000" dirty="0"/>
              <a:t>2</a:t>
            </a:r>
          </a:p>
          <a:p>
            <a:pPr>
              <a:lnSpc>
                <a:spcPct val="150000"/>
              </a:lnSpc>
            </a:pPr>
            <a:r>
              <a:rPr lang="de-DE" dirty="0"/>
              <a:t>𝐷</a:t>
            </a:r>
            <a:r>
              <a:rPr lang="de-DE" baseline="-25000" dirty="0"/>
              <a:t>rotor</a:t>
            </a:r>
            <a:r>
              <a:rPr lang="de-DE" dirty="0"/>
              <a:t>=160 m, 𝐷</a:t>
            </a:r>
            <a:r>
              <a:rPr lang="de-DE" baseline="-25000" dirty="0"/>
              <a:t>𝑜</a:t>
            </a:r>
            <a:r>
              <a:rPr lang="de-DE" dirty="0"/>
              <a:t>=9.0 m, 𝑡=0.027 m    </a:t>
            </a:r>
          </a:p>
          <a:p>
            <a:pPr>
              <a:lnSpc>
                <a:spcPct val="150000"/>
              </a:lnSpc>
            </a:pPr>
            <a:r>
              <a:rPr lang="de-DE" dirty="0"/>
              <a:t>⇒    𝐷</a:t>
            </a:r>
            <a:r>
              <a:rPr lang="de-DE" baseline="-25000" dirty="0"/>
              <a:t>𝑖</a:t>
            </a:r>
            <a:r>
              <a:rPr lang="de-DE" dirty="0"/>
              <a:t>=8.946 </a:t>
            </a:r>
          </a:p>
          <a:p>
            <a:pPr>
              <a:lnSpc>
                <a:spcPct val="150000"/>
              </a:lnSpc>
            </a:pPr>
            <a:r>
              <a:rPr lang="de-DE" dirty="0"/>
              <a:t>𝐻</a:t>
            </a:r>
            <a:r>
              <a:rPr lang="de-DE" baseline="-25000" dirty="0"/>
              <a:t>tower</a:t>
            </a:r>
            <a:r>
              <a:rPr lang="de-DE" dirty="0"/>
              <a:t>=98  m</a:t>
            </a:r>
          </a:p>
          <a:p>
            <a:pPr>
              <a:lnSpc>
                <a:spcPct val="150000"/>
              </a:lnSpc>
            </a:pPr>
            <a:r>
              <a:rPr lang="de-DE" dirty="0"/>
              <a:t>ℎ</a:t>
            </a:r>
            <a:r>
              <a:rPr lang="de-DE" baseline="-25000" dirty="0"/>
              <a:t>hub</a:t>
            </a:r>
            <a:r>
              <a:rPr lang="de-DE" dirty="0"/>
              <a:t>=100 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7A3FD7-6A8D-679C-49A9-C1E03D882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790" y="1337582"/>
            <a:ext cx="3381621" cy="50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5211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248A-9B29-736B-2204-941524674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845CF6-00F5-43C7-78D7-603208A13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145</a:t>
            </a:fld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43F42-A790-0994-D55C-418D44E0A1C5}"/>
              </a:ext>
            </a:extLst>
          </p:cNvPr>
          <p:cNvSpPr txBox="1"/>
          <p:nvPr/>
        </p:nvSpPr>
        <p:spPr>
          <a:xfrm>
            <a:off x="838200" y="754862"/>
            <a:ext cx="7198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Tubular steel tower with tie system, primary design.</a:t>
            </a:r>
            <a:endParaRPr lang="de-DE" sz="2400" dirty="0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A2AE968D-6F73-7A6F-19DC-D81FB20899D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68AAC3EA-1D36-E55D-D061-B86483B72E2A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1BE15902-4BFE-3B2B-DFF1-3C0E526860C9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83B25-3E0C-2EB5-7E4B-84F70149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268" y="2225856"/>
            <a:ext cx="4381571" cy="278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520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61852-49DC-2112-B829-B1D1E7E5E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527B09-9611-516D-1711-B2CB3D3D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146</a:t>
            </a:fld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2DDEE-38D7-4E37-D20C-5511D4A5B18F}"/>
              </a:ext>
            </a:extLst>
          </p:cNvPr>
          <p:cNvSpPr txBox="1"/>
          <p:nvPr/>
        </p:nvSpPr>
        <p:spPr>
          <a:xfrm>
            <a:off x="838200" y="754862"/>
            <a:ext cx="7198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Tubular steel tower with tie system, primary design.</a:t>
            </a:r>
            <a:endParaRPr lang="de-DE" sz="2400" dirty="0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BC467E8C-656D-DFF0-5751-E58976CCF7C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FD82EE9E-18A8-38C9-9009-68A5063D2AB9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F962B11E-F9BA-4B77-E500-F9612924E662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AF1CDD-FFCE-FBDD-A6DA-3C60DBA88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5288"/>
            <a:ext cx="9656123" cy="50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4606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BCBED-98AA-0EB2-AAA8-9156C39D0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3336E1-1D53-00F5-AB5B-06A482C3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147</a:t>
            </a:fld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DD88B-C249-B440-E684-E5C07506F216}"/>
              </a:ext>
            </a:extLst>
          </p:cNvPr>
          <p:cNvSpPr txBox="1"/>
          <p:nvPr/>
        </p:nvSpPr>
        <p:spPr>
          <a:xfrm>
            <a:off x="838200" y="754862"/>
            <a:ext cx="7198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Tubular steel tower with tie system, primary design.</a:t>
            </a:r>
            <a:endParaRPr lang="de-DE" sz="2400" dirty="0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57EFAA7D-BBC6-CC76-C643-3B0E6CCCFDC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F043E6E5-DDA1-259E-73B7-D12D185EF5E0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1E38E2D7-BAD5-345F-05C0-1939F7AA23A9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DF2C49-15CA-2078-609B-C1B9214F6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7" y="1574462"/>
            <a:ext cx="9379263" cy="490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037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17A23-DE8A-271A-2181-18A76AFC0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9BC584-BD87-2E22-BB01-07400D7BF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148</a:t>
            </a:fld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4004D0-88B8-3D96-DBDE-61EE9B746A93}"/>
              </a:ext>
            </a:extLst>
          </p:cNvPr>
          <p:cNvSpPr txBox="1"/>
          <p:nvPr/>
        </p:nvSpPr>
        <p:spPr>
          <a:xfrm>
            <a:off x="838200" y="754862"/>
            <a:ext cx="7198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Tubular steel tower with tie system, primary design.</a:t>
            </a:r>
            <a:endParaRPr lang="de-DE" sz="2400" dirty="0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0B89337E-EBEA-0901-1F7F-671321E2512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1180866C-4708-5B4A-2366-26C901E5CA13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E0A377C3-BBE3-8576-320C-CE5AE60215F3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640868-544B-0BD6-DA10-59775AC1E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0" y="1447095"/>
            <a:ext cx="9493563" cy="497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5059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149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C1C208-609E-380E-798B-19905DAD9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840650"/>
            <a:ext cx="6250035" cy="408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31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2FE8C-493F-9C29-FDBB-AC59CDB51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03DBC-F8F3-5EF9-23CA-D202572E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2.i </a:t>
            </a:r>
            <a:r>
              <a:rPr lang="it-IT" dirty="0" err="1"/>
              <a:t>why</a:t>
            </a:r>
            <a:r>
              <a:rPr lang="it-IT" dirty="0"/>
              <a:t> 250 W/m^2?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0E080-40F8-8BE0-5786-6F69486DA94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9CF41-6484-5F9D-192F-8AD471C376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Management team/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C8780-B7A6-9646-8072-19A5655544E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FBE28-EC30-D369-66B0-EBF55CA76B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it-IT" dirty="0"/>
              <a:t>[2]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32F37-06D0-BE37-B2BB-640F4E2965E0}"/>
              </a:ext>
            </a:extLst>
          </p:cNvPr>
          <p:cNvSpPr txBox="1"/>
          <p:nvPr/>
        </p:nvSpPr>
        <p:spPr>
          <a:xfrm>
            <a:off x="736582" y="1464961"/>
            <a:ext cx="2425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000" dirty="0"/>
              <a:t>Market trends:</a:t>
            </a:r>
            <a:endParaRPr lang="en-GB" sz="2000" dirty="0"/>
          </a:p>
        </p:txBody>
      </p:sp>
      <p:pic>
        <p:nvPicPr>
          <p:cNvPr id="1030" name="Picture 6" descr="Trends in wind turbine specific power over time.">
            <a:extLst>
              <a:ext uri="{FF2B5EF4-FFF2-40B4-BE49-F238E27FC236}">
                <a16:creationId xmlns:a16="http://schemas.microsoft.com/office/drawing/2014/main" id="{48F5CF4B-2EC5-1F26-5C4F-FD81DC4D3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797" y="1926818"/>
            <a:ext cx="8088284" cy="411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82A8BF0-7601-7F98-B008-F51CE99EEB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138" y="6564313"/>
            <a:ext cx="5595937" cy="365125"/>
          </a:xfrm>
        </p:spPr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59222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A9CBB-AD81-F291-FE36-96BAD3AE2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29DEDA-1539-5955-6CCB-6AFCF19A0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150</a:t>
            </a:fld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7CF7C-6371-B3D0-196A-D10B66BA9486}"/>
              </a:ext>
            </a:extLst>
          </p:cNvPr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3F17FE6A-2B2E-115A-0EA0-7B822A37335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660A432C-F93B-125C-706E-EAFC82095914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7E11366B-D4B1-0F06-113D-CCCD9B7A577B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C8B1F-E4CF-9001-348A-3A33FE191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897" y="2136115"/>
            <a:ext cx="7102205" cy="34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7290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151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622680" y="6148000"/>
            <a:ext cx="2720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/>
              <a:t>Fig : Original handwritten calculations </a:t>
            </a:r>
            <a:endParaRPr lang="de-DE" sz="1200" dirty="0"/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pic>
        <p:nvPicPr>
          <p:cNvPr id="3" name="Picture 2" descr="A close-up of a paper with math equations&#10;&#10;AI-generated content may be incorrect.">
            <a:extLst>
              <a:ext uri="{FF2B5EF4-FFF2-40B4-BE49-F238E27FC236}">
                <a16:creationId xmlns:a16="http://schemas.microsoft.com/office/drawing/2014/main" id="{402B45F6-657C-7008-67C1-C0EAEBC4B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827" y="1406841"/>
            <a:ext cx="3230572" cy="4704216"/>
          </a:xfrm>
          <a:prstGeom prst="rect">
            <a:avLst/>
          </a:prstGeom>
        </p:spPr>
      </p:pic>
      <p:pic>
        <p:nvPicPr>
          <p:cNvPr id="5" name="Picture 4" descr="A piece of paper with math equations&#10;&#10;AI-generated content may be incorrect.">
            <a:extLst>
              <a:ext uri="{FF2B5EF4-FFF2-40B4-BE49-F238E27FC236}">
                <a16:creationId xmlns:a16="http://schemas.microsoft.com/office/drawing/2014/main" id="{1EFEB211-170C-27E5-8020-DEB2F8C2F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603" y="1395126"/>
            <a:ext cx="3376941" cy="48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5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work distribution </a:t>
            </a:r>
            <a:endParaRPr lang="de-DE" sz="3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9897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sz="1800" dirty="0"/>
              <a:t>Mohammed Eldemerdash: </a:t>
            </a:r>
          </a:p>
          <a:p>
            <a:pPr marL="285750" lvl="0" indent="-285750">
              <a:buFontTx/>
              <a:buChar char="-"/>
            </a:pPr>
            <a:r>
              <a:rPr lang="en-US" sz="1800" dirty="0"/>
              <a:t>Searching for the wind loads in IEC 61400-1 code .</a:t>
            </a:r>
            <a:br>
              <a:rPr lang="en-US" sz="1800" dirty="0"/>
            </a:br>
            <a:r>
              <a:rPr lang="en-US" sz="1800" dirty="0"/>
              <a:t>  </a:t>
            </a:r>
          </a:p>
          <a:p>
            <a:pPr lvl="0"/>
            <a:r>
              <a:rPr lang="en-US" sz="1800" dirty="0"/>
              <a:t>Ibrahim Mostafa:</a:t>
            </a:r>
          </a:p>
          <a:p>
            <a:pPr marL="285750" lvl="0" indent="-285750">
              <a:buFontTx/>
              <a:buChar char="-"/>
            </a:pPr>
            <a:r>
              <a:rPr lang="en-US" sz="1800" dirty="0"/>
              <a:t>Load calculations and primary design.</a:t>
            </a:r>
            <a:br>
              <a:rPr lang="en-US" sz="1800" dirty="0"/>
            </a:br>
            <a:br>
              <a:rPr lang="en-US" sz="1800" dirty="0"/>
            </a:br>
            <a:endParaRPr lang="de-DE" sz="1800" dirty="0"/>
          </a:p>
          <a:p>
            <a:pPr lvl="0"/>
            <a:r>
              <a:rPr lang="en-US" sz="1800" dirty="0"/>
              <a:t>Kirollos Ghaly:</a:t>
            </a:r>
          </a:p>
          <a:p>
            <a:pPr lvl="0"/>
            <a:br>
              <a:rPr lang="en-US" sz="1800" dirty="0"/>
            </a:br>
            <a:r>
              <a:rPr lang="en-US" sz="1800" dirty="0"/>
              <a:t>- no input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152</a:t>
            </a:fld>
            <a:endParaRPr lang="en-GB" dirty="0"/>
          </a:p>
        </p:txBody>
      </p:sp>
      <p:sp>
        <p:nvSpPr>
          <p:cNvPr id="8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9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0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</p:spTree>
    <p:extLst>
      <p:ext uri="{BB962C8B-B14F-4D97-AF65-F5344CB8AC3E}">
        <p14:creationId xmlns:p14="http://schemas.microsoft.com/office/powerpoint/2010/main" val="39132016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07/10/2025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Foundations team/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153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FF1E788-369D-9A8F-8F84-AD852E9D2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Times New Roman" pitchFamily="18" charset="0"/>
                <a:cs typeface="Times New Roman" pitchFamily="18" charset="0"/>
              </a:rPr>
              <a:t>Weekly report: </a:t>
            </a:r>
            <a:r>
              <a:rPr lang="it-IT" b="1" dirty="0" err="1">
                <a:latin typeface="Times New Roman" pitchFamily="18" charset="0"/>
                <a:cs typeface="Times New Roman" pitchFamily="18" charset="0"/>
              </a:rPr>
              <a:t>Foundations</a:t>
            </a:r>
            <a:r>
              <a:rPr lang="it-IT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GB" b="1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03200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Week number: 03</a:t>
            </a:r>
          </a:p>
          <a:p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Date: 07/10/2025</a:t>
            </a:r>
          </a:p>
          <a:p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Supervisor:</a:t>
            </a:r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2000" b="1" dirty="0">
                <a:latin typeface="Lato" panose="020B0604020202020204" pitchFamily="34" charset="0"/>
              </a:rPr>
              <a:t>Prof. Dr.-Ing. Torsten Faber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itchFamily="18" charset="0"/>
                <a:cs typeface="Times New Roman" pitchFamily="18" charset="0"/>
              </a:rPr>
              <a:t>Group </a:t>
            </a:r>
            <a:r>
              <a:rPr lang="de-DE" b="1" dirty="0" err="1">
                <a:latin typeface="Times New Roman" pitchFamily="18" charset="0"/>
                <a:cs typeface="Times New Roman" pitchFamily="18" charset="0"/>
              </a:rPr>
              <a:t>members</a:t>
            </a:r>
            <a:r>
              <a:rPr lang="de-DE" b="1" dirty="0">
                <a:latin typeface="Times New Roman" pitchFamily="18" charset="0"/>
                <a:cs typeface="Times New Roman" pitchFamily="18" charset="0"/>
              </a:rPr>
              <a:t> : </a:t>
            </a:r>
            <a:r>
              <a:rPr lang="de-DE" b="1" dirty="0"/>
              <a:t>Jehad </a:t>
            </a:r>
            <a:r>
              <a:rPr lang="de-DE" b="1" dirty="0" err="1"/>
              <a:t>Albaali</a:t>
            </a:r>
            <a:r>
              <a:rPr lang="de-DE" b="1" dirty="0"/>
              <a:t>- Amgad Gerges - Reda </a:t>
            </a:r>
            <a:r>
              <a:rPr lang="de-DE" b="1" dirty="0" err="1"/>
              <a:t>Deif</a:t>
            </a:r>
            <a:endParaRPr lang="de-DE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feld 12">
            <a:extLst>
              <a:ext uri="{FF2B5EF4-FFF2-40B4-BE49-F238E27FC236}">
                <a16:creationId xmlns:a16="http://schemas.microsoft.com/office/drawing/2014/main" id="{F1A690F4-D79D-8EBC-12DE-D491129BCFF6}"/>
              </a:ext>
            </a:extLst>
          </p:cNvPr>
          <p:cNvSpPr txBox="1"/>
          <p:nvPr/>
        </p:nvSpPr>
        <p:spPr>
          <a:xfrm>
            <a:off x="2172911" y="5081052"/>
            <a:ext cx="73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</a:t>
            </a:r>
            <a:r>
              <a:rPr lang="de-DE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DE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lang="de-DE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 Amgad Gerges</a:t>
            </a:r>
          </a:p>
        </p:txBody>
      </p:sp>
    </p:spTree>
    <p:extLst>
      <p:ext uri="{BB962C8B-B14F-4D97-AF65-F5344CB8AC3E}">
        <p14:creationId xmlns:p14="http://schemas.microsoft.com/office/powerpoint/2010/main" val="286875304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154</a:t>
            </a:fld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87400" y="1638300"/>
            <a:ext cx="10261600" cy="2137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itchFamily="34" charset="0"/>
              <a:buChar char="•"/>
            </a:pPr>
            <a:r>
              <a:rPr lang="en-US" b="1" dirty="0"/>
              <a:t>Soil Profile for </a:t>
            </a:r>
            <a:r>
              <a:rPr lang="en-US" b="1" dirty="0" err="1"/>
              <a:t>Qattinah</a:t>
            </a:r>
            <a:r>
              <a:rPr lang="en-US" b="1" dirty="0"/>
              <a:t>  .</a:t>
            </a:r>
          </a:p>
          <a:p>
            <a:pPr marL="285750" indent="-285750">
              <a:lnSpc>
                <a:spcPct val="250000"/>
              </a:lnSpc>
              <a:buFont typeface="Arial" pitchFamily="34" charset="0"/>
              <a:buChar char="•"/>
            </a:pPr>
            <a:r>
              <a:rPr lang="en-US" b="1" dirty="0"/>
              <a:t>Soil </a:t>
            </a:r>
            <a:r>
              <a:rPr lang="en-GB" b="1" dirty="0"/>
              <a:t>Properties</a:t>
            </a:r>
            <a:r>
              <a:rPr lang="en-US" b="1" dirty="0"/>
              <a:t> for </a:t>
            </a:r>
            <a:r>
              <a:rPr lang="en-US" b="1" dirty="0" err="1"/>
              <a:t>Qattinah</a:t>
            </a:r>
            <a:r>
              <a:rPr lang="en-US" b="1" dirty="0"/>
              <a:t> </a:t>
            </a:r>
          </a:p>
          <a:p>
            <a:pPr marL="285750" indent="-285750">
              <a:lnSpc>
                <a:spcPct val="250000"/>
              </a:lnSpc>
              <a:buFont typeface="Arial" pitchFamily="34" charset="0"/>
              <a:buChar char="•"/>
            </a:pPr>
            <a:r>
              <a:rPr lang="en-US" b="1" dirty="0"/>
              <a:t>`Choose Type of Foundations .</a:t>
            </a: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07</a:t>
            </a:r>
            <a:r>
              <a:rPr lang="en-GB" b="1" dirty="0">
                <a:solidFill>
                  <a:schemeClr val="tx1"/>
                </a:solidFill>
              </a:rPr>
              <a:t>/10/2025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dirty="0"/>
              <a:t>Jehad </a:t>
            </a:r>
            <a:r>
              <a:rPr lang="de-DE" sz="1200" b="1" dirty="0" err="1"/>
              <a:t>Albaali</a:t>
            </a:r>
            <a:r>
              <a:rPr lang="de-DE" sz="1200" b="1" dirty="0"/>
              <a:t>- Amgad Gerges - 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24570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155</a:t>
            </a:fld>
            <a:endParaRPr lang="en-GB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 txBox="1">
            <a:spLocks/>
          </p:cNvSpPr>
          <p:nvPr/>
        </p:nvSpPr>
        <p:spPr>
          <a:xfrm>
            <a:off x="838200" y="391543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400000"/>
              </a:lnSpc>
            </a:pPr>
            <a:r>
              <a:rPr lang="en-US" sz="2000" b="1" dirty="0"/>
              <a:t>Soil Profile for </a:t>
            </a:r>
            <a:r>
              <a:rPr lang="en-US" sz="2000" b="1" dirty="0" err="1"/>
              <a:t>Qattinah</a:t>
            </a:r>
            <a:r>
              <a:rPr lang="en-US" sz="2000" b="1" dirty="0"/>
              <a:t> 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07/10/2025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Group </a:t>
            </a:r>
            <a:r>
              <a:rPr lang="de-DE" sz="1200" b="1" dirty="0" err="1">
                <a:latin typeface="Times New Roman" pitchFamily="18" charset="0"/>
                <a:cs typeface="Times New Roman" pitchFamily="18" charset="0"/>
              </a:rPr>
              <a:t>members</a:t>
            </a:r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de-DE" sz="1200" b="1" dirty="0"/>
              <a:t>Jehad </a:t>
            </a:r>
            <a:r>
              <a:rPr lang="de-DE" sz="1200" b="1" dirty="0" err="1"/>
              <a:t>Albaali</a:t>
            </a:r>
            <a:r>
              <a:rPr lang="de-DE" sz="1200" b="1" dirty="0"/>
              <a:t>- Amgad Gerges - 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20009-C874-C8D0-88D7-A42BD1319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98" y="1611926"/>
            <a:ext cx="6468112" cy="4550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4C7685-0BBC-DA2C-1581-08813816EEAE}"/>
              </a:ext>
            </a:extLst>
          </p:cNvPr>
          <p:cNvSpPr txBox="1"/>
          <p:nvPr/>
        </p:nvSpPr>
        <p:spPr>
          <a:xfrm>
            <a:off x="7915687" y="3812786"/>
            <a:ext cx="320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https://soilgrids.org/?utm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52B3C-9964-30F4-47E4-43A6F50BE322}"/>
              </a:ext>
            </a:extLst>
          </p:cNvPr>
          <p:cNvSpPr txBox="1"/>
          <p:nvPr/>
        </p:nvSpPr>
        <p:spPr>
          <a:xfrm>
            <a:off x="7704331" y="4274451"/>
            <a:ext cx="44197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 action="ppaction://hlinkpres?slideindex=1&amp;slidetitle="/>
              </a:rPr>
              <a:t>https://earth.google.com/web/search/34%c2%b041%2749.6%22N+36%c2%b030%2730.0%22E/@34.67531382,36.5 980701,506.39690821a,3513.70885844d,35y,360h,0t,0r/data=CiwiJgokCTkQ2iOXWkFAEQndzvkBWEFAGYw3RwMnRE JAIQJ6D_SHPUJAQgIIAUICCABKCAjMjOyYBRAA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642721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388602" cy="1348509"/>
          </a:xfrm>
        </p:spPr>
        <p:txBody>
          <a:bodyPr>
            <a:noAutofit/>
          </a:bodyPr>
          <a:lstStyle/>
          <a:p>
            <a:pPr marL="285750" indent="-285750">
              <a:lnSpc>
                <a:spcPct val="400000"/>
              </a:lnSpc>
            </a:pPr>
            <a:r>
              <a:rPr lang="en-US" sz="2000" b="1" dirty="0"/>
              <a:t>Soil </a:t>
            </a:r>
            <a:r>
              <a:rPr lang="en-GB" sz="2000" b="1" dirty="0"/>
              <a:t>Properties</a:t>
            </a:r>
            <a:r>
              <a:rPr lang="en-US" sz="2000" b="1" dirty="0"/>
              <a:t> for </a:t>
            </a:r>
            <a:r>
              <a:rPr lang="en-US" sz="2000" b="1" dirty="0" err="1"/>
              <a:t>Qattinah</a:t>
            </a:r>
            <a:r>
              <a:rPr lang="en-US" sz="2000" b="1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156</a:t>
            </a:fld>
            <a:endParaRPr lang="en-GB"/>
          </a:p>
        </p:txBody>
      </p:sp>
      <p:sp>
        <p:nvSpPr>
          <p:cNvPr id="16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sz="1200" b="1" dirty="0">
                <a:solidFill>
                  <a:schemeClr val="tx1"/>
                </a:solidFill>
              </a:rPr>
              <a:t>07/10/2025</a:t>
            </a:r>
          </a:p>
        </p:txBody>
      </p:sp>
      <p:sp>
        <p:nvSpPr>
          <p:cNvPr id="17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8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Group </a:t>
            </a:r>
            <a:r>
              <a:rPr lang="de-DE" sz="1200" b="1" dirty="0" err="1">
                <a:latin typeface="Times New Roman" pitchFamily="18" charset="0"/>
                <a:cs typeface="Times New Roman" pitchFamily="18" charset="0"/>
              </a:rPr>
              <a:t>members</a:t>
            </a:r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de-DE" sz="1200" b="1" dirty="0"/>
              <a:t>Jehad </a:t>
            </a:r>
            <a:r>
              <a:rPr lang="de-DE" sz="1200" b="1" dirty="0" err="1"/>
              <a:t>Albaali</a:t>
            </a:r>
            <a:r>
              <a:rPr lang="de-DE" sz="1200" b="1" dirty="0"/>
              <a:t>- Amgad Gerges - 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9A1F0B-8011-3B2C-649D-EA5C067D4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746431"/>
              </p:ext>
            </p:extLst>
          </p:nvPr>
        </p:nvGraphicFramePr>
        <p:xfrm>
          <a:off x="838198" y="1348509"/>
          <a:ext cx="10515602" cy="4732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400">
                  <a:extLst>
                    <a:ext uri="{9D8B030D-6E8A-4147-A177-3AD203B41FA5}">
                      <a16:colId xmlns:a16="http://schemas.microsoft.com/office/drawing/2014/main" val="343755539"/>
                    </a:ext>
                  </a:extLst>
                </a:gridCol>
                <a:gridCol w="1551400">
                  <a:extLst>
                    <a:ext uri="{9D8B030D-6E8A-4147-A177-3AD203B41FA5}">
                      <a16:colId xmlns:a16="http://schemas.microsoft.com/office/drawing/2014/main" val="2887795701"/>
                    </a:ext>
                  </a:extLst>
                </a:gridCol>
                <a:gridCol w="1321931">
                  <a:extLst>
                    <a:ext uri="{9D8B030D-6E8A-4147-A177-3AD203B41FA5}">
                      <a16:colId xmlns:a16="http://schemas.microsoft.com/office/drawing/2014/main" val="528300687"/>
                    </a:ext>
                  </a:extLst>
                </a:gridCol>
                <a:gridCol w="1606290">
                  <a:extLst>
                    <a:ext uri="{9D8B030D-6E8A-4147-A177-3AD203B41FA5}">
                      <a16:colId xmlns:a16="http://schemas.microsoft.com/office/drawing/2014/main" val="2277292303"/>
                    </a:ext>
                  </a:extLst>
                </a:gridCol>
                <a:gridCol w="1381781">
                  <a:extLst>
                    <a:ext uri="{9D8B030D-6E8A-4147-A177-3AD203B41FA5}">
                      <a16:colId xmlns:a16="http://schemas.microsoft.com/office/drawing/2014/main" val="492412577"/>
                    </a:ext>
                  </a:extLst>
                </a:gridCol>
                <a:gridCol w="1551400">
                  <a:extLst>
                    <a:ext uri="{9D8B030D-6E8A-4147-A177-3AD203B41FA5}">
                      <a16:colId xmlns:a16="http://schemas.microsoft.com/office/drawing/2014/main" val="1108863747"/>
                    </a:ext>
                  </a:extLst>
                </a:gridCol>
                <a:gridCol w="1551400">
                  <a:extLst>
                    <a:ext uri="{9D8B030D-6E8A-4147-A177-3AD203B41FA5}">
                      <a16:colId xmlns:a16="http://schemas.microsoft.com/office/drawing/2014/main" val="122381152"/>
                    </a:ext>
                  </a:extLst>
                </a:gridCol>
              </a:tblGrid>
              <a:tr h="8701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b="1" i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Depth</a:t>
                      </a:r>
                      <a:endParaRPr lang="en-GB" sz="40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Soil Type</a:t>
                      </a:r>
                      <a:endParaRPr lang="en-GB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Modul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GB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of Elasticity</a:t>
                      </a:r>
                      <a:br>
                        <a:rPr lang="en-GB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endParaRPr lang="en-GB" sz="18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Friction</a:t>
                      </a:r>
                      <a:br>
                        <a:rPr lang="en-GB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GB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Cohesion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Poisson</a:t>
                      </a:r>
                      <a:br>
                        <a:rPr lang="en-GB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GB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Ratio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160153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(m)</a:t>
                      </a:r>
                      <a:endParaRPr lang="en-GB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endParaRPr lang="en-GB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KN/m</a:t>
                      </a:r>
                      <a:r>
                        <a:rPr lang="en-US" sz="1800" b="1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[°]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KN/m</a:t>
                      </a:r>
                      <a:r>
                        <a:rPr lang="en-US" sz="1800" b="1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KN/m</a:t>
                      </a:r>
                      <a:r>
                        <a:rPr lang="en-US" sz="1800" b="1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endParaRPr lang="en-GB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528803"/>
                  </a:ext>
                </a:extLst>
              </a:tr>
              <a:tr h="869799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0 - 18</a:t>
                      </a:r>
                      <a:endParaRPr lang="en-GB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Soft to medium clay (CL / CL–OL)</a:t>
                      </a:r>
                      <a:endParaRPr lang="en-GB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7000</a:t>
                      </a:r>
                      <a:endParaRPr lang="en-GB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sz="1800" b="1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en-GB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lang="en-GB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</a:t>
                      </a:r>
                      <a:endParaRPr lang="en-GB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4618974"/>
                  </a:ext>
                </a:extLst>
              </a:tr>
              <a:tr h="869799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18 - 45</a:t>
                      </a:r>
                      <a:endParaRPr lang="en-GB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Medium cohesive clay</a:t>
                      </a:r>
                      <a:endParaRPr lang="en-GB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11,000</a:t>
                      </a:r>
                      <a:endParaRPr lang="en-GB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lang="en-US" sz="1800" b="1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 </a:t>
                      </a:r>
                      <a:endParaRPr lang="en-GB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en-GB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</a:t>
                      </a:r>
                      <a:endParaRPr lang="en-GB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921452"/>
                  </a:ext>
                </a:extLst>
              </a:tr>
              <a:tr h="869799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45 – 80</a:t>
                      </a:r>
                      <a:endParaRPr lang="en-GB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Stiff to very stiff clay (CL–CH)</a:t>
                      </a:r>
                      <a:endParaRPr lang="en-GB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20,000</a:t>
                      </a:r>
                      <a:endParaRPr lang="en-GB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r>
                        <a:rPr lang="en-US" sz="1800" b="1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en-GB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en-GB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</a:t>
                      </a:r>
                      <a:endParaRPr lang="en-GB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0949278"/>
                  </a:ext>
                </a:extLst>
              </a:tr>
              <a:tr h="608859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 – 100</a:t>
                      </a:r>
                      <a:endParaRPr lang="en-GB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Very stiff clay</a:t>
                      </a:r>
                      <a:endParaRPr lang="en-GB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25,000</a:t>
                      </a:r>
                      <a:endParaRPr lang="en-GB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r>
                        <a:rPr lang="en-US" sz="1800" b="1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GB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en-GB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n-GB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GB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6338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938ABE4-ED1E-F988-ED61-39BF8FAA16DF}"/>
              </a:ext>
            </a:extLst>
          </p:cNvPr>
          <p:cNvSpPr txBox="1"/>
          <p:nvPr/>
        </p:nvSpPr>
        <p:spPr>
          <a:xfrm>
            <a:off x="8795328" y="6097246"/>
            <a:ext cx="320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https://soilgrids.org/?utm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91353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656C5-B524-8440-C206-905A4256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5B8993-35C0-8E58-DBF4-E92EF722BD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157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529BEF9-540E-E59A-0181-C9B4F6F63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768FDDF4-68E9-001B-6FCB-D3E7044C607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07/10/2025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F71C1DC9-A5F0-B6E0-9697-3602F270EFA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308613A6-E157-0DC3-1C16-B749E7129E88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Group </a:t>
            </a:r>
            <a:r>
              <a:rPr lang="de-DE" sz="1200" b="1" dirty="0" err="1">
                <a:latin typeface="Times New Roman" pitchFamily="18" charset="0"/>
                <a:cs typeface="Times New Roman" pitchFamily="18" charset="0"/>
              </a:rPr>
              <a:t>members</a:t>
            </a:r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de-DE" sz="1200" b="1" dirty="0"/>
              <a:t>Jehad </a:t>
            </a:r>
            <a:r>
              <a:rPr lang="de-DE" sz="1200" b="1" dirty="0" err="1"/>
              <a:t>Albaali</a:t>
            </a:r>
            <a:r>
              <a:rPr lang="de-DE" sz="1200" b="1" dirty="0"/>
              <a:t>- Amgad Gerges - 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2908F-37D1-FA56-96FF-786DA8D2BC89}"/>
              </a:ext>
            </a:extLst>
          </p:cNvPr>
          <p:cNvSpPr txBox="1"/>
          <p:nvPr/>
        </p:nvSpPr>
        <p:spPr>
          <a:xfrm>
            <a:off x="784860" y="553720"/>
            <a:ext cx="6141720" cy="675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b="1" dirty="0"/>
              <a:t>Choose Type of Foundations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09AE8-59C8-6E40-D477-75810EEFD7C7}"/>
              </a:ext>
            </a:extLst>
          </p:cNvPr>
          <p:cNvSpPr txBox="1"/>
          <p:nvPr/>
        </p:nvSpPr>
        <p:spPr>
          <a:xfrm>
            <a:off x="220980" y="1412855"/>
            <a:ext cx="11259820" cy="84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The estimated type of foundation for our turbine will be shallow foundation type (mat</a:t>
            </a:r>
            <a:r>
              <a:rPr lang="ar-EG" b="1" dirty="0"/>
              <a:t> </a:t>
            </a:r>
            <a:r>
              <a:rPr lang="en-US" b="1" dirty="0"/>
              <a:t>with round shape)</a:t>
            </a:r>
          </a:p>
          <a:p>
            <a:pPr>
              <a:lnSpc>
                <a:spcPct val="150000"/>
              </a:lnSpc>
            </a:pPr>
            <a:endParaRPr 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181C3-45FA-7987-5F10-9F2392480C97}"/>
              </a:ext>
            </a:extLst>
          </p:cNvPr>
          <p:cNvSpPr txBox="1"/>
          <p:nvPr/>
        </p:nvSpPr>
        <p:spPr>
          <a:xfrm>
            <a:off x="220980" y="1819633"/>
            <a:ext cx="6138332" cy="462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Reasons for estimated 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shallow foundation type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More effective cost than deep foundation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 dirty="0"/>
              <a:t>Simple and Fast to Construct </a:t>
            </a:r>
          </a:p>
          <a:p>
            <a:pPr>
              <a:lnSpc>
                <a:spcPct val="150000"/>
              </a:lnSpc>
            </a:pPr>
            <a:r>
              <a:rPr lang="en-GB" sz="1800" dirty="0"/>
              <a:t>we don’t need specialized equipment , which reduces construction time and cost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ground water is at depth 74.5 m so it will not be affected by ground water.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Reasons for estimated round shape type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 dirty="0"/>
              <a:t>Uniform Load and Moment Distribution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 dirty="0"/>
              <a:t>Smaller Perimeter for the Same Area</a:t>
            </a:r>
            <a:r>
              <a:rPr lang="ar-EG" sz="1800" dirty="0"/>
              <a:t> </a:t>
            </a:r>
            <a:r>
              <a:rPr lang="en-US" sz="1800" dirty="0"/>
              <a:t>( amount of concrete and steel Rebar decrease )</a:t>
            </a:r>
            <a:endParaRPr lang="en-GB" sz="1800" dirty="0"/>
          </a:p>
        </p:txBody>
      </p:sp>
      <p:pic>
        <p:nvPicPr>
          <p:cNvPr id="20" name="Picture 19" descr="A grey circular object with a hole&#10;&#10;AI-generated content may be incorrect.">
            <a:extLst>
              <a:ext uri="{FF2B5EF4-FFF2-40B4-BE49-F238E27FC236}">
                <a16:creationId xmlns:a16="http://schemas.microsoft.com/office/drawing/2014/main" id="{2652E0A0-5179-AA33-3A37-42FAAB8D7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12" y="2004684"/>
            <a:ext cx="5329329" cy="3552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7572B0-9344-A675-17BD-7FA727B2EEA0}"/>
              </a:ext>
            </a:extLst>
          </p:cNvPr>
          <p:cNvSpPr txBox="1"/>
          <p:nvPr/>
        </p:nvSpPr>
        <p:spPr>
          <a:xfrm>
            <a:off x="9023976" y="5815369"/>
            <a:ext cx="2789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hlinkClick r:id="rId3"/>
              </a:rPr>
              <a:t>: </a:t>
            </a:r>
            <a:r>
              <a:rPr lang="en-GB" dirty="0">
                <a:hlinkClick r:id="rId3"/>
              </a:rPr>
              <a:t>http://ggis.un-igrac.org/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9982549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8B1B7-0B2F-B120-9B68-79CC02852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ECC961-7636-F880-6CE2-96EAB0D15D7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158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1A08954-E5E7-A63B-526C-C7450A4B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77C4DA78-D48B-DF39-3CF1-855C0E616DA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07/10/2025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EB2D3EC3-2118-34F6-D47F-DE36515D1F21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D5F00D73-BDA0-9845-25E8-9AA435E58562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Group </a:t>
            </a:r>
            <a:r>
              <a:rPr lang="de-DE" sz="1200" b="1" dirty="0" err="1">
                <a:latin typeface="Times New Roman" pitchFamily="18" charset="0"/>
                <a:cs typeface="Times New Roman" pitchFamily="18" charset="0"/>
              </a:rPr>
              <a:t>members</a:t>
            </a:r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de-DE" sz="1200" b="1" dirty="0"/>
              <a:t>Jehad </a:t>
            </a:r>
            <a:r>
              <a:rPr lang="de-DE" sz="1200" b="1" dirty="0" err="1"/>
              <a:t>Albaali</a:t>
            </a:r>
            <a:r>
              <a:rPr lang="de-DE" sz="1200" b="1" dirty="0"/>
              <a:t>- Amgad Gerges - 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B0E1A-5FBF-4BB6-6A5A-0624D3A594F6}"/>
              </a:ext>
            </a:extLst>
          </p:cNvPr>
          <p:cNvSpPr txBox="1"/>
          <p:nvPr/>
        </p:nvSpPr>
        <p:spPr>
          <a:xfrm>
            <a:off x="784860" y="553720"/>
            <a:ext cx="6141720" cy="74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/>
              <a:t>Next Task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9E791-06DB-FE5A-3936-4B18187A3B77}"/>
              </a:ext>
            </a:extLst>
          </p:cNvPr>
          <p:cNvSpPr txBox="1"/>
          <p:nvPr/>
        </p:nvSpPr>
        <p:spPr>
          <a:xfrm>
            <a:off x="220980" y="1412855"/>
            <a:ext cx="11259820" cy="1811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GB" b="1" dirty="0"/>
              <a:t>Estimation of Concrete Dimensions </a:t>
            </a:r>
            <a:r>
              <a:rPr lang="en-US" b="1" dirty="0"/>
              <a:t>depending on estimations loads 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 Estimation Weight of foundation</a:t>
            </a:r>
          </a:p>
          <a:p>
            <a:pPr>
              <a:lnSpc>
                <a:spcPct val="150000"/>
              </a:lnSpc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929590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/>
          <a:p>
            <a:r>
              <a:rPr lang="it-IT" sz="4000" dirty="0"/>
              <a:t>Weekly report: </a:t>
            </a:r>
            <a:r>
              <a:rPr lang="en-US" altLang="it-IT" sz="4000" dirty="0"/>
              <a:t>Storage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0</a:t>
            </a:r>
            <a:r>
              <a:rPr lang="en-US" altLang="it-IT" sz="2000" dirty="0"/>
              <a:t>2</a:t>
            </a:r>
            <a:endParaRPr lang="it-IT" sz="2000" dirty="0"/>
          </a:p>
          <a:p>
            <a:r>
              <a:rPr lang="it-IT" sz="2000" dirty="0"/>
              <a:t>Date: </a:t>
            </a:r>
            <a:r>
              <a:rPr lang="en-US" altLang="it-IT" sz="2000" dirty="0"/>
              <a:t>07</a:t>
            </a:r>
            <a:r>
              <a:rPr lang="it-IT" sz="2000" dirty="0"/>
              <a:t>/0</a:t>
            </a:r>
            <a:r>
              <a:rPr lang="en-US" altLang="it-IT" sz="2000" dirty="0"/>
              <a:t>10</a:t>
            </a:r>
            <a:r>
              <a:rPr lang="it-IT" sz="2000" dirty="0"/>
              <a:t>/2025</a:t>
            </a:r>
          </a:p>
          <a:p>
            <a:r>
              <a:rPr lang="it-IT" sz="2000" dirty="0"/>
              <a:t>Supervisor: Dr. </a:t>
            </a:r>
            <a:r>
              <a:rPr lang="en-US" sz="2000" dirty="0"/>
              <a:t>Laurence </a:t>
            </a:r>
            <a:r>
              <a:rPr lang="en-US" sz="2000" dirty="0" err="1"/>
              <a:t>Alhrshy</a:t>
            </a:r>
            <a:endParaRPr lang="en-GB" sz="2000" dirty="0"/>
          </a:p>
        </p:txBody>
      </p:sp>
      <p:pic>
        <p:nvPicPr>
          <p:cNvPr id="8" name="Picture 8" descr="Hochschule Flensburg (Fachhochschule) –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2454216" y="4609664"/>
            <a:ext cx="737067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Group </a:t>
            </a:r>
            <a:r>
              <a:rPr lang="de-DE" sz="1400" dirty="0" err="1"/>
              <a:t>members</a:t>
            </a:r>
            <a:r>
              <a:rPr lang="de-DE" sz="1400" dirty="0"/>
              <a:t>: </a:t>
            </a:r>
            <a:r>
              <a:rPr lang="en-US" altLang="de-DE" sz="1400" dirty="0"/>
              <a:t>Mohamed Ahmed</a:t>
            </a:r>
          </a:p>
        </p:txBody>
      </p:sp>
      <p:sp>
        <p:nvSpPr>
          <p:cNvPr id="34" name="Free-form: Shape 13"/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/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/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159</a:t>
            </a:fld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963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C001A-084F-1A81-ABA4-38EB6D7C6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2.i </a:t>
            </a:r>
            <a:r>
              <a:rPr lang="it-IT" dirty="0" err="1"/>
              <a:t>why</a:t>
            </a:r>
            <a:r>
              <a:rPr lang="it-IT" dirty="0"/>
              <a:t> 250 W/m^2?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1A575-D187-ED2C-73F6-E2128C970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517"/>
            <a:ext cx="4454769" cy="365125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Dependance on the site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84F7-236E-B457-8914-94D2C99DFA9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EDF8A-EF60-D4E9-E52F-33EE642444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Management team/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6B6FE-6267-5925-B66F-F993473C31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8724CD-F98D-C6DE-A37F-A04FBD41AD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it-IT" dirty="0"/>
              <a:t>[3]</a:t>
            </a:r>
            <a:endParaRPr lang="en-GB" dirty="0"/>
          </a:p>
        </p:txBody>
      </p:sp>
      <p:pic>
        <p:nvPicPr>
          <p:cNvPr id="1026" name="Picture 2" descr="Wind turbine class definitions (IEC, 2009) | Download Scientific Diagram">
            <a:extLst>
              <a:ext uri="{FF2B5EF4-FFF2-40B4-BE49-F238E27FC236}">
                <a16:creationId xmlns:a16="http://schemas.microsoft.com/office/drawing/2014/main" id="{B5A791D6-A28B-52B4-BA50-8D743A9E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70" y="2585241"/>
            <a:ext cx="6580643" cy="271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637CAC-216B-4464-F62D-23A886FFF13C}"/>
              </a:ext>
            </a:extLst>
          </p:cNvPr>
          <p:cNvSpPr/>
          <p:nvPr/>
        </p:nvSpPr>
        <p:spPr>
          <a:xfrm>
            <a:off x="5158154" y="2500831"/>
            <a:ext cx="1480037" cy="142408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74A0D3-B7B0-AE5C-D973-278B61499B11}"/>
              </a:ext>
            </a:extLst>
          </p:cNvPr>
          <p:cNvCxnSpPr>
            <a:cxnSpLocks/>
            <a:stCxn id="28" idx="1"/>
            <a:endCxn id="9" idx="3"/>
          </p:cNvCxnSpPr>
          <p:nvPr/>
        </p:nvCxnSpPr>
        <p:spPr>
          <a:xfrm flipH="1">
            <a:off x="6638191" y="2854774"/>
            <a:ext cx="1097814" cy="3581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4127F2E-5ED9-3F9E-D2D0-5F0F2C8849E2}"/>
              </a:ext>
            </a:extLst>
          </p:cNvPr>
          <p:cNvSpPr txBox="1"/>
          <p:nvPr/>
        </p:nvSpPr>
        <p:spPr>
          <a:xfrm>
            <a:off x="7736005" y="2500831"/>
            <a:ext cx="3416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Site </a:t>
            </a:r>
            <a:r>
              <a:rPr lang="it-IT" sz="2000" dirty="0" err="1"/>
              <a:t>conditions</a:t>
            </a:r>
            <a:r>
              <a:rPr lang="it-IT" sz="2000" dirty="0"/>
              <a:t> </a:t>
            </a:r>
            <a:r>
              <a:rPr lang="it-IT" sz="2000" dirty="0" err="1"/>
              <a:t>chosen</a:t>
            </a:r>
            <a:r>
              <a:rPr lang="it-IT" sz="2000" dirty="0"/>
              <a:t>:</a:t>
            </a:r>
          </a:p>
          <a:p>
            <a:pPr algn="ctr"/>
            <a:r>
              <a:rPr lang="it-IT" sz="2000" dirty="0"/>
              <a:t>Low wind speed </a:t>
            </a:r>
            <a:r>
              <a:rPr lang="it-IT" sz="2000" dirty="0" err="1"/>
              <a:t>conditions</a:t>
            </a:r>
            <a:endParaRPr lang="en-GB" sz="20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524E49-F0B7-E572-CD07-4DE2664E992B}"/>
              </a:ext>
            </a:extLst>
          </p:cNvPr>
          <p:cNvCxnSpPr>
            <a:cxnSpLocks/>
            <a:stCxn id="28" idx="2"/>
            <a:endCxn id="40" idx="0"/>
          </p:cNvCxnSpPr>
          <p:nvPr/>
        </p:nvCxnSpPr>
        <p:spPr>
          <a:xfrm>
            <a:off x="9444075" y="3208717"/>
            <a:ext cx="0" cy="11824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4B514D5-E724-5DD1-3E88-D5FF7453603E}"/>
              </a:ext>
            </a:extLst>
          </p:cNvPr>
          <p:cNvSpPr txBox="1"/>
          <p:nvPr/>
        </p:nvSpPr>
        <p:spPr>
          <a:xfrm>
            <a:off x="7667416" y="4391153"/>
            <a:ext cx="3553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To </a:t>
            </a:r>
            <a:r>
              <a:rPr lang="it-IT" sz="2000" dirty="0" err="1"/>
              <a:t>have</a:t>
            </a:r>
            <a:r>
              <a:rPr lang="it-IT" sz="2000" dirty="0"/>
              <a:t> a high AEP and a low LCOE: </a:t>
            </a:r>
            <a:r>
              <a:rPr lang="it-IT" sz="2000" b="1" dirty="0"/>
              <a:t>low </a:t>
            </a:r>
            <a:r>
              <a:rPr lang="it-IT" sz="2000" b="1" dirty="0" err="1"/>
              <a:t>Rotor</a:t>
            </a:r>
            <a:r>
              <a:rPr lang="it-IT" sz="2000" b="1" dirty="0"/>
              <a:t> Loading </a:t>
            </a:r>
            <a:r>
              <a:rPr lang="it-IT" sz="2000" dirty="0"/>
              <a:t>and </a:t>
            </a:r>
            <a:r>
              <a:rPr lang="it-IT" sz="2000" b="1" dirty="0" err="1"/>
              <a:t>relatively</a:t>
            </a:r>
            <a:r>
              <a:rPr lang="it-IT" sz="2000" b="1" dirty="0"/>
              <a:t> large </a:t>
            </a:r>
            <a:r>
              <a:rPr lang="it-IT" sz="2000" b="1" dirty="0" err="1"/>
              <a:t>diameter</a:t>
            </a:r>
            <a:endParaRPr lang="en-GB" sz="2000" b="1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BFF1A2B-97F2-ED6A-9603-612B41CAF7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138" y="6564313"/>
            <a:ext cx="5595937" cy="365125"/>
          </a:xfrm>
        </p:spPr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10940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/>
          <p:cNvSpPr txBox="1"/>
          <p:nvPr/>
        </p:nvSpPr>
        <p:spPr>
          <a:xfrm>
            <a:off x="342900" y="1465091"/>
            <a:ext cx="1121898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sz="2800" dirty="0">
                <a:solidFill>
                  <a:srgbClr val="FF0000"/>
                </a:solidFill>
              </a:rPr>
              <a:t>Content</a:t>
            </a:r>
            <a:r>
              <a:rPr lang="it-IT" dirty="0">
                <a:solidFill>
                  <a:srgbClr val="FF0000"/>
                </a:solidFill>
              </a:rPr>
              <a:t> </a:t>
            </a:r>
            <a:br>
              <a:rPr lang="ar-EG" dirty="0"/>
            </a:b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Introduction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Lithium-Ion Batteries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Sodium-Sulfur Batteries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Flow Batteries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Comparative Summary Table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Technology Selection for Our Project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Conclusion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160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612204"/>
            <a:ext cx="11218984" cy="712728"/>
          </a:xfrm>
        </p:spPr>
        <p:txBody>
          <a:bodyPr>
            <a:noAutofit/>
          </a:bodyPr>
          <a:lstStyle/>
          <a:p>
            <a:r>
              <a:rPr lang="en-US" sz="3200" dirty="0"/>
              <a:t>Battery Technologies for Large-Scale Energy Storage</a:t>
            </a:r>
            <a:endParaRPr lang="de-DE" sz="32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468" y="1465091"/>
            <a:ext cx="6668430" cy="464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4619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161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417" y="502853"/>
            <a:ext cx="3788645" cy="712728"/>
          </a:xfrm>
        </p:spPr>
        <p:txBody>
          <a:bodyPr>
            <a:normAutofit/>
          </a:bodyPr>
          <a:lstStyle/>
          <a:p>
            <a:r>
              <a:rPr lang="de-DE" dirty="0"/>
              <a:t>Introduction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58526" y="1293111"/>
            <a:ext cx="107877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400" dirty="0"/>
              <a:t>Energy storage lies at the core of the renewable energy revolution. As the world shifts toward clean and sustainable power, batteries have become essential for balancing supply and demand.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In this presentation, we will explore the main battery technologies used for large-scale energy storage, highlighting their </a:t>
            </a:r>
            <a:r>
              <a:rPr lang="en-US" sz="2400" b="1" dirty="0"/>
              <a:t>advantages, disadvantages, costs, and leading manufacturers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>Finally, based on our analysis, we will identify the </a:t>
            </a:r>
            <a:r>
              <a:rPr lang="en-US" sz="2400" b="1" dirty="0"/>
              <a:t>most suitable battery type for our project</a:t>
            </a:r>
            <a:r>
              <a:rPr lang="en-US" sz="2400" dirty="0"/>
              <a:t>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425452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162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4691" y="830953"/>
            <a:ext cx="6072499" cy="70783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Lithium-Ion Batteries</a:t>
            </a:r>
            <a:br>
              <a:rPr lang="en-US" dirty="0"/>
            </a:br>
            <a:r>
              <a:rPr lang="en-US" sz="3100" dirty="0"/>
              <a:t>Lithium-Ion Batteries: Pros &amp; Cons</a:t>
            </a:r>
            <a:endParaRPr lang="de-DE" sz="31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240427"/>
              </p:ext>
            </p:extLst>
          </p:nvPr>
        </p:nvGraphicFramePr>
        <p:xfrm>
          <a:off x="454687" y="1822214"/>
          <a:ext cx="11399058" cy="4606252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699529">
                  <a:extLst>
                    <a:ext uri="{9D8B030D-6E8A-4147-A177-3AD203B41FA5}">
                      <a16:colId xmlns:a16="http://schemas.microsoft.com/office/drawing/2014/main" val="198217079"/>
                    </a:ext>
                  </a:extLst>
                </a:gridCol>
                <a:gridCol w="5699529">
                  <a:extLst>
                    <a:ext uri="{9D8B030D-6E8A-4147-A177-3AD203B41FA5}">
                      <a16:colId xmlns:a16="http://schemas.microsoft.com/office/drawing/2014/main" val="508481858"/>
                    </a:ext>
                  </a:extLst>
                </a:gridCol>
              </a:tblGrid>
              <a:tr h="724843">
                <a:tc>
                  <a:txBody>
                    <a:bodyPr/>
                    <a:lstStyle/>
                    <a:p>
                      <a:pPr rtl="1"/>
                      <a:br>
                        <a:rPr lang="en-US" dirty="0"/>
                      </a:br>
                      <a:r>
                        <a:rPr lang="en-US" sz="2800" dirty="0"/>
                        <a:t>                          Cons</a:t>
                      </a:r>
                      <a:endParaRPr lang="ar-EG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br>
                        <a:rPr lang="en-US" dirty="0"/>
                      </a:br>
                      <a:r>
                        <a:rPr lang="en-US" sz="2800" dirty="0"/>
                        <a:t>Pros</a:t>
                      </a:r>
                      <a:endParaRPr lang="ar-EG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694751"/>
                  </a:ext>
                </a:extLst>
              </a:tr>
              <a:tr h="724843">
                <a:tc>
                  <a:txBody>
                    <a:bodyPr/>
                    <a:lstStyle/>
                    <a:p>
                      <a:r>
                        <a:rPr lang="en-US" b="1" dirty="0"/>
                        <a:t>High Cost: </a:t>
                      </a:r>
                      <a:r>
                        <a:rPr lang="en-US" dirty="0"/>
                        <a:t>More expensive upfront compared to other battery types</a:t>
                      </a:r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1" dirty="0"/>
                        <a:t>High Energy Density:</a:t>
                      </a:r>
                      <a:r>
                        <a:rPr lang="en-US" dirty="0"/>
                        <a:t> Stores a large amount of energy in a compact, lightweight form (150–200 </a:t>
                      </a:r>
                      <a:r>
                        <a:rPr lang="en-US" dirty="0" err="1"/>
                        <a:t>Wh</a:t>
                      </a:r>
                      <a:r>
                        <a:rPr lang="en-US" dirty="0"/>
                        <a:t>/kg).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985026"/>
                  </a:ext>
                </a:extLst>
              </a:tr>
              <a:tr h="724843">
                <a:tc>
                  <a:txBody>
                    <a:bodyPr/>
                    <a:lstStyle/>
                    <a:p>
                      <a:pPr rtl="1"/>
                      <a:r>
                        <a:rPr lang="en-US" b="1" dirty="0"/>
                        <a:t>Limited Lifespan: </a:t>
                      </a:r>
                      <a:r>
                        <a:rPr lang="en-US" dirty="0"/>
                        <a:t>Capacity gradually decreases (~20% loss after 500 cycles)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1" dirty="0"/>
                        <a:t>Long Cycle Life:</a:t>
                      </a:r>
                      <a:r>
                        <a:rPr lang="en-US" dirty="0"/>
                        <a:t> Can last several years with over 1,000 charge–discharge cycles.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197298"/>
                  </a:ext>
                </a:extLst>
              </a:tr>
              <a:tr h="724843">
                <a:tc>
                  <a:txBody>
                    <a:bodyPr/>
                    <a:lstStyle/>
                    <a:p>
                      <a:pPr rtl="1"/>
                      <a:r>
                        <a:rPr lang="en-US" b="1" dirty="0"/>
                        <a:t>Safety Risks: </a:t>
                      </a:r>
                      <a:r>
                        <a:rPr lang="en-US" dirty="0"/>
                        <a:t>Risk of thermal runaway, requiring careful handling.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1" dirty="0"/>
                        <a:t>Fast Charging:</a:t>
                      </a:r>
                      <a:r>
                        <a:rPr lang="en-US" dirty="0"/>
                        <a:t> Allows quick recharge with new fast-charging technologies.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981693"/>
                  </a:ext>
                </a:extLst>
              </a:tr>
              <a:tr h="724843">
                <a:tc>
                  <a:txBody>
                    <a:bodyPr/>
                    <a:lstStyle/>
                    <a:p>
                      <a:pPr rtl="1"/>
                      <a:r>
                        <a:rPr lang="en-US" b="1" dirty="0"/>
                        <a:t>Environmental Impact: </a:t>
                      </a:r>
                      <a:r>
                        <a:rPr lang="en-US" dirty="0"/>
                        <a:t>Mining and disposal affect sustainability.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1" dirty="0"/>
                        <a:t>Low Self-Discharge:</a:t>
                      </a:r>
                      <a:r>
                        <a:rPr lang="en-US" dirty="0"/>
                        <a:t> Retains charge well (only 2–3% loss per month).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525590"/>
                  </a:ext>
                </a:extLst>
              </a:tr>
              <a:tr h="724843">
                <a:tc>
                  <a:txBody>
                    <a:bodyPr/>
                    <a:lstStyle/>
                    <a:p>
                      <a:pPr rtl="1"/>
                      <a:r>
                        <a:rPr lang="en-US" b="1" dirty="0"/>
                        <a:t>Temperature Sensitivity: </a:t>
                      </a:r>
                      <a:r>
                        <a:rPr lang="en-US" dirty="0"/>
                        <a:t>Performance drops in extreme temperature.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1" dirty="0"/>
                        <a:t>Variety of Sizes and Shapes:</a:t>
                      </a:r>
                      <a:r>
                        <a:rPr lang="en-US" dirty="0"/>
                        <a:t> Flexible design for multiple applications.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435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37578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/>
          <p:cNvSpPr txBox="1"/>
          <p:nvPr/>
        </p:nvSpPr>
        <p:spPr>
          <a:xfrm>
            <a:off x="463483" y="1401679"/>
            <a:ext cx="11218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Sodium-Sulfur Batteries: Pros &amp; Cons</a:t>
            </a:r>
          </a:p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163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0816" y="900953"/>
            <a:ext cx="6663514" cy="7127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Sodium-Sulfur Batteries</a:t>
            </a:r>
            <a:br>
              <a:rPr lang="en-US" dirty="0"/>
            </a:br>
            <a:endParaRPr lang="de-DE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472261"/>
              </p:ext>
            </p:extLst>
          </p:nvPr>
        </p:nvGraphicFramePr>
        <p:xfrm>
          <a:off x="256246" y="1962746"/>
          <a:ext cx="11675328" cy="441434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837664">
                  <a:extLst>
                    <a:ext uri="{9D8B030D-6E8A-4147-A177-3AD203B41FA5}">
                      <a16:colId xmlns:a16="http://schemas.microsoft.com/office/drawing/2014/main" val="2000392713"/>
                    </a:ext>
                  </a:extLst>
                </a:gridCol>
                <a:gridCol w="5837664">
                  <a:extLst>
                    <a:ext uri="{9D8B030D-6E8A-4147-A177-3AD203B41FA5}">
                      <a16:colId xmlns:a16="http://schemas.microsoft.com/office/drawing/2014/main" val="105040939"/>
                    </a:ext>
                  </a:extLst>
                </a:gridCol>
              </a:tblGrid>
              <a:tr h="735724">
                <a:tc>
                  <a:txBody>
                    <a:bodyPr/>
                    <a:lstStyle/>
                    <a:p>
                      <a:pPr algn="ctr" rtl="1"/>
                      <a:br>
                        <a:rPr lang="en-US" dirty="0"/>
                      </a:br>
                      <a:r>
                        <a:rPr lang="en-US" dirty="0"/>
                        <a:t>Disadvantages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br>
                        <a:rPr lang="en-US" dirty="0"/>
                      </a:br>
                      <a:r>
                        <a:rPr lang="en-US" dirty="0"/>
                        <a:t>Advantages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876563"/>
                  </a:ext>
                </a:extLst>
              </a:tr>
              <a:tr h="735724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Operates at high temperatures (300–350°C)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High energy density (~150 </a:t>
                      </a:r>
                      <a:r>
                        <a:rPr lang="en-US" dirty="0" err="1"/>
                        <a:t>Wh</a:t>
                      </a:r>
                      <a:r>
                        <a:rPr lang="en-US" dirty="0"/>
                        <a:t>/kg)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324188"/>
                  </a:ext>
                </a:extLst>
              </a:tr>
              <a:tr h="735724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Safety risks due to molten sodium and sulfur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Long cycle life (1000–2000 cycles)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649058"/>
                  </a:ext>
                </a:extLst>
              </a:tr>
              <a:tr h="735724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Large size and heavy weight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High charge/discharge efficiency (89–92%)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391504"/>
                  </a:ext>
                </a:extLst>
              </a:tr>
              <a:tr h="735724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Shuttle effect can reduce capacity and performance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Relatively low cost per unit energy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883585"/>
                  </a:ext>
                </a:extLst>
              </a:tr>
              <a:tr h="735724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Poor performance at room temperature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Compatible with renewable energy storage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313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3833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/>
          <p:cNvSpPr txBox="1"/>
          <p:nvPr/>
        </p:nvSpPr>
        <p:spPr>
          <a:xfrm>
            <a:off x="177045" y="1455308"/>
            <a:ext cx="112189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Flow Battery Technologies:</a:t>
            </a:r>
            <a:r>
              <a:rPr lang="en-US" dirty="0"/>
              <a:t> RFBs have been investigated and produced during the past few decades using various chemistries. Among them the commercialized deployment of all vanadium RFB began in the 1980s.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Main types of Flow Batteries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All-Vanadium Redox Flow Battery (VRFB)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Zinc–Bromine Flow Battery (ZBFB)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Iron–Chromium Flow Battery (Fe–</a:t>
            </a:r>
            <a:r>
              <a:rPr lang="en-US" dirty="0" err="1"/>
              <a:t>CrFB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Aqueous Organic Redox Flow Battery (AORFB)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Metal–Air Flow Battery (MAFB)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Semi-Solid Flow Battery (SSFB)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Solar Redox Flow Battery (SRFB)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Solid-Mediated Flow Battery (SMFB)</a:t>
            </a:r>
            <a:br>
              <a:rPr lang="en-US" b="1" dirty="0"/>
            </a:br>
            <a:br>
              <a:rPr lang="en-US" dirty="0"/>
            </a:br>
            <a:endParaRPr lang="it-IT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164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08801" y="597496"/>
            <a:ext cx="5674011" cy="712728"/>
          </a:xfrm>
        </p:spPr>
        <p:txBody>
          <a:bodyPr>
            <a:normAutofit/>
          </a:bodyPr>
          <a:lstStyle/>
          <a:p>
            <a:r>
              <a:rPr lang="en-US" b="1" dirty="0"/>
              <a:t>Flow Batteries</a:t>
            </a:r>
            <a:endParaRPr lang="de-DE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36" y="2199555"/>
            <a:ext cx="6125379" cy="405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0931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/>
          <p:cNvSpPr txBox="1"/>
          <p:nvPr/>
        </p:nvSpPr>
        <p:spPr>
          <a:xfrm>
            <a:off x="463483" y="1401679"/>
            <a:ext cx="11218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Flow Batteries: Pros &amp; Cons</a:t>
            </a:r>
          </a:p>
          <a:p>
            <a:endParaRPr lang="it-IT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165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522" y="503437"/>
            <a:ext cx="4712050" cy="712728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Flow Batteries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328597"/>
              </p:ext>
            </p:extLst>
          </p:nvPr>
        </p:nvGraphicFramePr>
        <p:xfrm>
          <a:off x="324522" y="1890486"/>
          <a:ext cx="11496906" cy="458920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748453">
                  <a:extLst>
                    <a:ext uri="{9D8B030D-6E8A-4147-A177-3AD203B41FA5}">
                      <a16:colId xmlns:a16="http://schemas.microsoft.com/office/drawing/2014/main" val="4236811087"/>
                    </a:ext>
                  </a:extLst>
                </a:gridCol>
                <a:gridCol w="5748453">
                  <a:extLst>
                    <a:ext uri="{9D8B030D-6E8A-4147-A177-3AD203B41FA5}">
                      <a16:colId xmlns:a16="http://schemas.microsoft.com/office/drawing/2014/main" val="1957764883"/>
                    </a:ext>
                  </a:extLst>
                </a:gridCol>
              </a:tblGrid>
              <a:tr h="724893">
                <a:tc>
                  <a:txBody>
                    <a:bodyPr/>
                    <a:lstStyle/>
                    <a:p>
                      <a:pPr algn="ctr" rtl="1"/>
                      <a:br>
                        <a:rPr lang="en-US" dirty="0"/>
                      </a:br>
                      <a:r>
                        <a:rPr lang="en-US" dirty="0"/>
                        <a:t>Disadvantages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br>
                        <a:rPr lang="en-US" dirty="0"/>
                      </a:br>
                      <a:r>
                        <a:rPr lang="en-US" dirty="0"/>
                        <a:t>Advantages</a:t>
                      </a:r>
                      <a:br>
                        <a:rPr lang="en-US" dirty="0"/>
                      </a:b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615103"/>
                  </a:ext>
                </a:extLst>
              </a:tr>
              <a:tr h="734961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Low energy/power density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Very low stand-by loss (almost no self-discharge)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300526"/>
                  </a:ext>
                </a:extLst>
              </a:tr>
              <a:tr h="734961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High capital cost, especially membranes ($200–600/m²; new membranes ~$50/m²)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Stable performance regardless of power demand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277152"/>
                  </a:ext>
                </a:extLst>
              </a:tr>
              <a:tr h="734961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Requires technological improvements for industrial applications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Long cycle life (≥2000 cycles on average; some &gt;10,000)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8728"/>
                  </a:ext>
                </a:extLst>
              </a:tr>
              <a:tr h="734961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Need for optimized cell design to reduce </a:t>
                      </a:r>
                      <a:r>
                        <a:rPr lang="en-US" dirty="0" err="1"/>
                        <a:t>ohmic</a:t>
                      </a:r>
                      <a:r>
                        <a:rPr lang="en-US" dirty="0"/>
                        <a:t> and activation losses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Electrodes remain chemically and physically stable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332485"/>
                  </a:ext>
                </a:extLst>
              </a:tr>
              <a:tr h="734961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Complex system structure (separate tanks, flow fields)</a:t>
                      </a:r>
                    </a:p>
                    <a:p>
                      <a:pPr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High safety and recyclability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551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84284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166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26376" y="-476745"/>
            <a:ext cx="8592675" cy="890548"/>
          </a:xfrm>
        </p:spPr>
        <p:txBody>
          <a:bodyPr>
            <a:normAutofit/>
          </a:bodyPr>
          <a:lstStyle/>
          <a:p>
            <a:r>
              <a:rPr lang="en-US" sz="2800" dirty="0"/>
              <a:t>Costs &amp; Leading Manufacturers</a:t>
            </a:r>
            <a:endParaRPr lang="de-DE" sz="2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728691"/>
              </p:ext>
            </p:extLst>
          </p:nvPr>
        </p:nvGraphicFramePr>
        <p:xfrm>
          <a:off x="309922" y="121920"/>
          <a:ext cx="11569749" cy="67360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856583">
                  <a:extLst>
                    <a:ext uri="{9D8B030D-6E8A-4147-A177-3AD203B41FA5}">
                      <a16:colId xmlns:a16="http://schemas.microsoft.com/office/drawing/2014/main" val="2053904306"/>
                    </a:ext>
                  </a:extLst>
                </a:gridCol>
                <a:gridCol w="3856583">
                  <a:extLst>
                    <a:ext uri="{9D8B030D-6E8A-4147-A177-3AD203B41FA5}">
                      <a16:colId xmlns:a16="http://schemas.microsoft.com/office/drawing/2014/main" val="2132145290"/>
                    </a:ext>
                  </a:extLst>
                </a:gridCol>
                <a:gridCol w="3856583">
                  <a:extLst>
                    <a:ext uri="{9D8B030D-6E8A-4147-A177-3AD203B41FA5}">
                      <a16:colId xmlns:a16="http://schemas.microsoft.com/office/drawing/2014/main" val="1020177153"/>
                    </a:ext>
                  </a:extLst>
                </a:gridCol>
              </a:tblGrid>
              <a:tr h="753614">
                <a:tc>
                  <a:txBody>
                    <a:bodyPr/>
                    <a:lstStyle/>
                    <a:p>
                      <a:pPr algn="ctr" rtl="1"/>
                      <a:br>
                        <a:rPr lang="en-US" dirty="0"/>
                      </a:br>
                      <a:r>
                        <a:rPr lang="en-US" sz="2400" dirty="0"/>
                        <a:t>Leading Manufacturers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br>
                        <a:rPr lang="en-US" dirty="0"/>
                      </a:br>
                      <a:r>
                        <a:rPr lang="en-US" sz="2800" dirty="0"/>
                        <a:t>Costs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br>
                        <a:rPr lang="en-US" dirty="0"/>
                      </a:br>
                      <a:r>
                        <a:rPr lang="en-US" sz="2400" dirty="0"/>
                        <a:t>Types</a:t>
                      </a:r>
                      <a:endParaRPr lang="ar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380797"/>
                  </a:ext>
                </a:extLst>
              </a:tr>
              <a:tr h="1710123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China-based </a:t>
                      </a:r>
                      <a:r>
                        <a:rPr lang="en-US" sz="1400" b="1" dirty="0">
                          <a:effectLst/>
                        </a:rPr>
                        <a:t>CATL</a:t>
                      </a:r>
                      <a:r>
                        <a:rPr lang="en-US" sz="1400" dirty="0"/>
                        <a:t> and </a:t>
                      </a:r>
                      <a:r>
                        <a:rPr lang="en-US" sz="1400" b="1" dirty="0">
                          <a:effectLst/>
                        </a:rPr>
                        <a:t>BYD</a:t>
                      </a:r>
                      <a:r>
                        <a:rPr lang="en-US" sz="1400" dirty="0"/>
                        <a:t>, South Korean companies</a:t>
                      </a:r>
                      <a:r>
                        <a:rPr lang="en-US" sz="1400" baseline="0" dirty="0"/>
                        <a:t> ,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like </a:t>
                      </a: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LG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Samsung SDI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and Japan-based </a:t>
                      </a: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Panasonic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Other notable players are the US-based </a:t>
                      </a: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Tesla </a:t>
                      </a:r>
                      <a:r>
                        <a:rPr kumimoji="0" lang="en-U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Gigafactories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and several prominent companies in China, such as </a:t>
                      </a:r>
                      <a:r>
                        <a:rPr kumimoji="0" lang="en-U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Tianneng</a:t>
                      </a: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Group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and </a:t>
                      </a:r>
                      <a:r>
                        <a:rPr kumimoji="0" lang="en-U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Microvast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  <a:endParaRPr kumimoji="0" lang="ar-EG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1"/>
                      <a:r>
                        <a:rPr lang="en-US" sz="1400" dirty="0"/>
                        <a:t> </a:t>
                      </a:r>
                      <a:endParaRPr lang="ar-E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br>
                        <a:rPr lang="en-US" dirty="0"/>
                      </a:br>
                      <a:r>
                        <a:rPr lang="en-US" dirty="0"/>
                        <a:t> about $151 per kWh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br>
                        <a:rPr lang="en-US" dirty="0"/>
                      </a:br>
                      <a:r>
                        <a:rPr lang="en-US" b="1" dirty="0"/>
                        <a:t>Lithium-Ion Batteries</a:t>
                      </a:r>
                      <a:endParaRPr lang="ar-EG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227803"/>
                  </a:ext>
                </a:extLst>
              </a:tr>
              <a:tr h="211591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Infinite Energy Systems (UK)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Sumitomo Electric Industries, Ltd. (Japan)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VRB Energy (Canada)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Enerox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GmbH (Austria)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Elestor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(The Netherlands)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ESS Tech, Inc. (US)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Largo Inc. (Canada)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Lockheed Martin Corporation (US)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Primus Power (US)</a:t>
                      </a:r>
                    </a:p>
                    <a:p>
                      <a:pPr rtl="1"/>
                      <a:endParaRPr lang="ar-E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br>
                        <a:rPr lang="en-US" dirty="0"/>
                      </a:br>
                      <a:r>
                        <a:rPr lang="en-US" dirty="0"/>
                        <a:t>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$260–$500 per kWh</a:t>
                      </a:r>
                      <a:br>
                        <a:rPr lang="ar-E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b="1" dirty="0"/>
                        <a:t> (The price varies depending on the type)</a:t>
                      </a:r>
                      <a:endParaRPr lang="ar-EG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br>
                        <a:rPr lang="en-US" b="0" dirty="0"/>
                      </a:br>
                      <a:r>
                        <a:rPr lang="en-US" b="1" dirty="0"/>
                        <a:t>Flow Batteries</a:t>
                      </a:r>
                      <a:endParaRPr lang="ar-EG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608410"/>
                  </a:ext>
                </a:extLst>
              </a:tr>
              <a:tr h="1826064">
                <a:tc>
                  <a:txBody>
                    <a:bodyPr/>
                    <a:lstStyle/>
                    <a:p>
                      <a:pPr fontAlgn="base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NGK Insulators Ltd.,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EaglePicher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Technologies LLC,GE Energy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Storage,BYD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Company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Limited,Furukawa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Battery Co.,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Ltd.,Amara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Raja Batteries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Ltd.,Samsung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SDI Co., Ltd.</a:t>
                      </a:r>
                    </a:p>
                    <a:p>
                      <a:pPr fontAlgn="base"/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EnerVault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Corporation,Ceramatec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.,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Sieyuan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Electric Co., Ltd.</a:t>
                      </a:r>
                    </a:p>
                    <a:p>
                      <a:pPr rtl="1"/>
                      <a:br>
                        <a:rPr lang="en-US" dirty="0"/>
                      </a:b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br>
                        <a:rPr lang="en-US" b="0" i="0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$300–$450 per kWh</a:t>
                      </a:r>
                      <a:endParaRPr lang="ar-EG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br>
                        <a:rPr lang="en-US" dirty="0"/>
                      </a:br>
                      <a:r>
                        <a:rPr lang="en-US" b="1" dirty="0"/>
                        <a:t>Sodium-Sulfur Batteries</a:t>
                      </a:r>
                      <a:endParaRPr lang="ar-EG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028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706089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/>
          <p:cNvSpPr txBox="1"/>
          <p:nvPr/>
        </p:nvSpPr>
        <p:spPr>
          <a:xfrm>
            <a:off x="463483" y="1401679"/>
            <a:ext cx="1121898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Project Conditions: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The wind turbine is IEC Class 3A with a 160 m rotor diameter, indicating high capacity and variable generation.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The system requires medium to long-term energy storage (several hours) to balance wind fluctuations.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Project space is not highly constrained, allowing installation of a large-scale Flow Battery system.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Safety and long lifespan are prioritized over high energy density.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Final Selection:</a:t>
            </a:r>
            <a:br>
              <a:rPr lang="en-US" sz="1600" b="1" dirty="0"/>
            </a:br>
            <a:r>
              <a:rPr lang="en-US" sz="1600" dirty="0"/>
              <a:t>Vanadium Redox Flow Battery is Most suitable for large-scale wind applications, providing long-duration storage, stable performance, and extended operational lifetime.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Hybrid Energy Storage System (HESS):</a:t>
            </a:r>
            <a:br>
              <a:rPr lang="en-US" sz="2000" b="1" dirty="0"/>
            </a:br>
            <a:r>
              <a:rPr lang="en-US" sz="2000" b="1" dirty="0"/>
              <a:t>Flow Battery: </a:t>
            </a:r>
            <a:r>
              <a:rPr lang="en-US" sz="2000" dirty="0"/>
              <a:t>For long-duration energy storage (hours).</a:t>
            </a:r>
            <a:br>
              <a:rPr lang="en-US" sz="2000" dirty="0"/>
            </a:br>
            <a:r>
              <a:rPr lang="en-US" sz="2000" b="1" dirty="0"/>
              <a:t>Li-ion Battery: </a:t>
            </a:r>
            <a:r>
              <a:rPr lang="en-US" sz="2000" dirty="0"/>
              <a:t>For fast response and frequency regulation.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it-IT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167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8230" y="370993"/>
            <a:ext cx="10036690" cy="712728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Technology Selection for Our Project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4614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/>
          <p:cNvSpPr txBox="1"/>
          <p:nvPr/>
        </p:nvSpPr>
        <p:spPr>
          <a:xfrm>
            <a:off x="463483" y="1401679"/>
            <a:ext cx="11218984" cy="558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err="1">
                <a:solidFill>
                  <a:schemeClr val="accent6"/>
                </a:solidFill>
              </a:rPr>
              <a:t>Enerox</a:t>
            </a:r>
            <a:r>
              <a:rPr lang="en-US" sz="2400" b="1" dirty="0">
                <a:solidFill>
                  <a:schemeClr val="accent6"/>
                </a:solidFill>
              </a:rPr>
              <a:t> / </a:t>
            </a:r>
            <a:r>
              <a:rPr lang="en-US" sz="2400" b="1" dirty="0" err="1">
                <a:solidFill>
                  <a:schemeClr val="accent6"/>
                </a:solidFill>
              </a:rPr>
              <a:t>CellCube</a:t>
            </a:r>
            <a:r>
              <a:rPr lang="en-US" sz="2400" b="1" dirty="0">
                <a:solidFill>
                  <a:schemeClr val="accent6"/>
                </a:solidFill>
              </a:rPr>
              <a:t> (Austria / The </a:t>
            </a:r>
            <a:r>
              <a:rPr lang="en-US" sz="2400" b="1" dirty="0" err="1">
                <a:solidFill>
                  <a:schemeClr val="accent6"/>
                </a:solidFill>
              </a:rPr>
              <a:t>CellCube</a:t>
            </a:r>
            <a:r>
              <a:rPr lang="en-US" sz="2400" b="1" dirty="0">
                <a:solidFill>
                  <a:schemeClr val="accent6"/>
                </a:solidFill>
              </a:rPr>
              <a:t> family)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Why?</a:t>
            </a:r>
            <a:br>
              <a:rPr lang="en-US" b="1" dirty="0"/>
            </a:br>
            <a:r>
              <a:rPr lang="en-US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European manufacturing</a:t>
            </a:r>
            <a:r>
              <a:rPr lang="en-US" dirty="0"/>
              <a:t> — high quality and reliable production standards.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Geographical proximity (Europe → Middle East) </a:t>
            </a:r>
            <a:r>
              <a:rPr lang="en-US" dirty="0"/>
              <a:t>— easier logistics and shorter delivery times.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Proven operational track record </a:t>
            </a:r>
            <a:r>
              <a:rPr lang="en-US" dirty="0"/>
              <a:t>— numerous successful systems deployed across Europe.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Strong commercial experience</a:t>
            </a:r>
            <a:r>
              <a:rPr lang="en-US" dirty="0"/>
              <a:t> — established projects and long-term clients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Easy communication and support</a:t>
            </a:r>
            <a:r>
              <a:rPr lang="en-US" dirty="0"/>
              <a:t> — accessible and responsive European supplier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it-IT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168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8230" y="370993"/>
            <a:ext cx="10036690" cy="712728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Technology Selection for Our Project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26845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/>
          <p:cNvSpPr txBox="1"/>
          <p:nvPr/>
        </p:nvSpPr>
        <p:spPr>
          <a:xfrm>
            <a:off x="463483" y="1401679"/>
            <a:ext cx="112189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hlinkClick r:id="rId2"/>
              </a:rPr>
              <a:t>https://www.battery.associates/post/state-of-art-of-flow-batteries-a-brief-overview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hlinkClick r:id="rId3"/>
              </a:rPr>
              <a:t>https://bslbatt.com/blogs/lithium-battery-price-2025-current-costs-trends-and-changes/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hlinkClick r:id="rId4"/>
              </a:rPr>
              <a:t>https://www.sciencedirect.com/science/article/pii/S0306261924003374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hlinkClick r:id="rId5"/>
              </a:rPr>
              <a:t>https://www.skyquestt.com/report/sodium-sulfur-battery-market/companies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hlinkClick r:id="rId6"/>
              </a:rPr>
              <a:t>https://www.sciencedirect.com/topics/engineering/sodium-sulfur-battery#:~:text=Sodium%E2%80%93sulfur%20batteries%20offer%20long%20battery%20lifetime%20(up,its%20explosiveness%20have%20constrained%20its%20wide%2Dscale%20implementation</a:t>
            </a:r>
            <a:r>
              <a:rPr lang="en-US" dirty="0"/>
              <a:t>.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it-IT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169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8230" y="370993"/>
            <a:ext cx="10036690" cy="712728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References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832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8E5E-2747-EDA1-53AF-605584E6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1CC6F-AA81-450D-F734-CCC67810B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[1] J. Serrano-González and R. </a:t>
            </a:r>
            <a:r>
              <a:rPr lang="en-GB" dirty="0" err="1"/>
              <a:t>Lacal-Arántegui</a:t>
            </a:r>
            <a:r>
              <a:rPr lang="en-GB" dirty="0"/>
              <a:t>, “Technological evolution of onshore wind turbines—a market-based analysis,” </a:t>
            </a:r>
            <a:r>
              <a:rPr lang="en-GB" i="1" dirty="0"/>
              <a:t>Wind Energy</a:t>
            </a:r>
            <a:r>
              <a:rPr lang="en-GB" dirty="0"/>
              <a:t>, vol. 19, no. 12, pp. 2171–2187, Dec. 2016, </a:t>
            </a:r>
            <a:r>
              <a:rPr lang="en-GB" dirty="0" err="1"/>
              <a:t>doi</a:t>
            </a:r>
            <a:r>
              <a:rPr lang="en-GB" dirty="0"/>
              <a:t>: 10.1002/WE.1974.</a:t>
            </a:r>
            <a:endParaRPr lang="it-IT" dirty="0"/>
          </a:p>
          <a:p>
            <a:r>
              <a:rPr lang="en-GB" dirty="0"/>
              <a:t>[2] “Top Trends in Wind Technology | Department of Energy.” Accessed: Oct. 06, 2025. [Online]. Available: </a:t>
            </a:r>
            <a:r>
              <a:rPr lang="en-GB" dirty="0">
                <a:hlinkClick r:id="rId2"/>
              </a:rPr>
              <a:t>https://www.energy.gov/eere/wind/articles/top-trends-wind-technology</a:t>
            </a:r>
            <a:r>
              <a:rPr lang="en-GB" dirty="0"/>
              <a:t> </a:t>
            </a:r>
            <a:endParaRPr lang="it-IT" dirty="0"/>
          </a:p>
          <a:p>
            <a:r>
              <a:rPr lang="en-GB" dirty="0"/>
              <a:t>[3] S. Roach, S. M. Park, E. Gaertner, J. Manwell, and M. Lackner, “Application of the New IEC International Design Standard for Offshore Wind Turbines to a Reference Site in the Massachusetts Offshore Wind Energy Area,” </a:t>
            </a:r>
            <a:r>
              <a:rPr lang="en-GB" i="1" dirty="0"/>
              <a:t>J Phys Conf Ser</a:t>
            </a:r>
            <a:r>
              <a:rPr lang="en-GB" dirty="0"/>
              <a:t>, vol. 1452, no. 1, Mar. 2020, </a:t>
            </a:r>
            <a:r>
              <a:rPr lang="en-GB" dirty="0" err="1"/>
              <a:t>doi</a:t>
            </a:r>
            <a:r>
              <a:rPr lang="en-GB" dirty="0"/>
              <a:t>: 10.1088/1742-6596/1452/1/012038.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EBC4D-8362-8BE3-D501-D85C7B113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102D2-2712-9484-1DB5-AEDF2351E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Management team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F761E-BD2F-FB2B-3B40-741FD11B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2A5847-C2CF-B19F-3DE1-D122B7AB8A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138" y="6564313"/>
            <a:ext cx="5595937" cy="365125"/>
          </a:xfrm>
        </p:spPr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397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FEA9E435-1738-7D95-8565-A990E4438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137" y="2212165"/>
            <a:ext cx="10369726" cy="912598"/>
          </a:xfrm>
        </p:spPr>
        <p:txBody>
          <a:bodyPr/>
          <a:lstStyle/>
          <a:p>
            <a:r>
              <a:rPr lang="en-GB" dirty="0"/>
              <a:t>Weekly report: Team Project Development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63E18F3-41FB-B5AE-43D3-9203434B5F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832120" y="4905055"/>
            <a:ext cx="6527759" cy="331717"/>
          </a:xfrm>
        </p:spPr>
        <p:txBody>
          <a:bodyPr/>
          <a:lstStyle/>
          <a:p>
            <a:r>
              <a:rPr lang="en-GB" dirty="0"/>
              <a:t>Group members: </a:t>
            </a:r>
            <a:r>
              <a:rPr lang="tr-TR" b="1" dirty="0"/>
              <a:t>Luis Urhahn, </a:t>
            </a:r>
            <a:r>
              <a:rPr lang="tr-TR" b="1" u="sng" dirty="0"/>
              <a:t>Ahmed Sallam</a:t>
            </a:r>
            <a:r>
              <a:rPr lang="tr-TR" b="1" dirty="0"/>
              <a:t>, Ceren Cetin, Sohail Mansuri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0DF395A-2830-9AA6-9F70-51EE213DECC2}"/>
              </a:ext>
            </a:extLst>
          </p:cNvPr>
          <p:cNvSpPr txBox="1">
            <a:spLocks/>
          </p:cNvSpPr>
          <p:nvPr/>
        </p:nvSpPr>
        <p:spPr>
          <a:xfrm>
            <a:off x="1412841" y="358691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Week number: 02</a:t>
            </a:r>
          </a:p>
          <a:p>
            <a:r>
              <a:rPr lang="it-IT" sz="2000" dirty="0"/>
              <a:t>Date: 07/10/2025</a:t>
            </a:r>
          </a:p>
          <a:p>
            <a:r>
              <a:rPr lang="it-IT" sz="2000" dirty="0"/>
              <a:t>Supervisor: Dr. Marina Blohm</a:t>
            </a:r>
          </a:p>
        </p:txBody>
      </p:sp>
    </p:spTree>
    <p:extLst>
      <p:ext uri="{BB962C8B-B14F-4D97-AF65-F5344CB8AC3E}">
        <p14:creationId xmlns:p14="http://schemas.microsoft.com/office/powerpoint/2010/main" val="591492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64640"/>
            <a:ext cx="10515600" cy="461232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Task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Update on </a:t>
            </a:r>
            <a:r>
              <a:rPr lang="de-DE" dirty="0" err="1"/>
              <a:t>soil</a:t>
            </a:r>
            <a:r>
              <a:rPr lang="de-DE" dirty="0"/>
              <a:t> </a:t>
            </a:r>
            <a:r>
              <a:rPr lang="de-DE" dirty="0" err="1"/>
              <a:t>condition</a:t>
            </a:r>
            <a:endParaRPr lang="de-DE" dirty="0"/>
          </a:p>
          <a:p>
            <a:pPr lvl="0"/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anaylsis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sides</a:t>
            </a:r>
            <a:r>
              <a:rPr lang="de-DE" dirty="0"/>
              <a:t> (Um </a:t>
            </a:r>
            <a:r>
              <a:rPr lang="de-DE" dirty="0" err="1"/>
              <a:t>Aledam</a:t>
            </a:r>
            <a:r>
              <a:rPr lang="de-DE" dirty="0"/>
              <a:t> vs. </a:t>
            </a:r>
            <a:r>
              <a:rPr lang="de-DE" dirty="0" err="1"/>
              <a:t>Qattinah</a:t>
            </a:r>
            <a:endParaRPr lang="de-DE" dirty="0"/>
          </a:p>
          <a:p>
            <a:pPr lvl="0"/>
            <a:endParaRPr lang="de-DE" dirty="0">
              <a:highlight>
                <a:srgbClr val="00FF00"/>
              </a:highlight>
            </a:endParaRPr>
          </a:p>
          <a:p>
            <a:pPr lvl="0"/>
            <a:endParaRPr lang="de-DE" dirty="0">
              <a:highlight>
                <a:srgbClr val="00FF00"/>
              </a:highlight>
            </a:endParaRPr>
          </a:p>
          <a:p>
            <a:pPr lvl="1"/>
            <a:endParaRPr lang="de-DE" dirty="0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of content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7D9-CCE9-448B-BCAE-B6078094F07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19</a:t>
            </a:fld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50A548-9038-155C-8BC6-63C2D94B9A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GB" dirty="0"/>
              <a:t>Luis Urhahn</a:t>
            </a:r>
          </a:p>
        </p:txBody>
      </p:sp>
    </p:spTree>
    <p:extLst>
      <p:ext uri="{BB962C8B-B14F-4D97-AF65-F5344CB8AC3E}">
        <p14:creationId xmlns:p14="http://schemas.microsoft.com/office/powerpoint/2010/main" val="4039747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2723-1A8A-2035-3CF2-223B5081BA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Weekly report: management team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69C58A-DE02-1E8A-D28B-D3C0B5DB34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Week number: 2</a:t>
            </a:r>
          </a:p>
          <a:p>
            <a:r>
              <a:rPr lang="it-IT" sz="1800" dirty="0"/>
              <a:t>Date: 7th/09/2025</a:t>
            </a:r>
          </a:p>
          <a:p>
            <a:r>
              <a:rPr lang="it-IT" sz="1800" dirty="0"/>
              <a:t>Supervisor: Prof. Peter Quell</a:t>
            </a:r>
            <a:endParaRPr lang="en-GB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E5660-8A5B-2042-04C0-0AF91E5B7D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229196" y="4882309"/>
            <a:ext cx="5511290" cy="331717"/>
          </a:xfrm>
        </p:spPr>
        <p:txBody>
          <a:bodyPr/>
          <a:lstStyle/>
          <a:p>
            <a:r>
              <a:rPr lang="it-IT" dirty="0"/>
              <a:t>Group </a:t>
            </a:r>
            <a:r>
              <a:rPr lang="it-IT" dirty="0" err="1"/>
              <a:t>members</a:t>
            </a:r>
            <a:r>
              <a:rPr lang="it-IT" dirty="0"/>
              <a:t>: </a:t>
            </a:r>
            <a:r>
              <a:rPr lang="it-IT" dirty="0" err="1"/>
              <a:t>Bakhtyar</a:t>
            </a:r>
            <a:r>
              <a:rPr lang="it-IT" dirty="0"/>
              <a:t> Karim, Federico De Mita, Josef </a:t>
            </a:r>
            <a:r>
              <a:rPr lang="it-IT" dirty="0" err="1"/>
              <a:t>Remberger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000BB-794B-0DCC-97B4-ECA635223D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31300-34C3-DE1D-DC8D-A15E6142BA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45E62-8106-5E78-0BD5-F8D5A0C3EF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0925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Tasks of the week </a:t>
            </a:r>
            <a:endParaRPr lang="en-GB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D847DFA5-0CA0-3D6E-6A5E-98464DBBD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Research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distances</a:t>
            </a:r>
            <a:r>
              <a:rPr lang="de-DE" dirty="0"/>
              <a:t> (Luis)</a:t>
            </a:r>
          </a:p>
          <a:p>
            <a:pPr lvl="0"/>
            <a:r>
              <a:rPr lang="de-DE" dirty="0" err="1"/>
              <a:t>Clarifying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soil</a:t>
            </a:r>
            <a:r>
              <a:rPr lang="de-DE" dirty="0"/>
              <a:t> (Luis)</a:t>
            </a:r>
          </a:p>
          <a:p>
            <a:pPr lvl="0"/>
            <a:endParaRPr lang="de-DE" dirty="0"/>
          </a:p>
          <a:p>
            <a:pPr lvl="0"/>
            <a:r>
              <a:rPr lang="de-DE" dirty="0" err="1"/>
              <a:t>Interpolating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HH (Ahmed)</a:t>
            </a:r>
          </a:p>
          <a:p>
            <a:pPr lvl="0"/>
            <a:r>
              <a:rPr lang="de-DE" dirty="0" err="1"/>
              <a:t>Preparing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(Ahmed)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Research on </a:t>
            </a:r>
            <a:r>
              <a:rPr lang="de-DE" dirty="0" err="1"/>
              <a:t>further</a:t>
            </a:r>
            <a:r>
              <a:rPr lang="de-DE" dirty="0"/>
              <a:t> wind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(</a:t>
            </a:r>
            <a:r>
              <a:rPr lang="de-DE" dirty="0" err="1"/>
              <a:t>Sohail</a:t>
            </a:r>
            <a:r>
              <a:rPr lang="de-DE" dirty="0"/>
              <a:t> + </a:t>
            </a:r>
            <a:r>
              <a:rPr lang="de-DE" dirty="0" err="1"/>
              <a:t>Ceren</a:t>
            </a:r>
            <a:r>
              <a:rPr lang="de-DE" dirty="0"/>
              <a:t>)</a:t>
            </a:r>
          </a:p>
          <a:p>
            <a:pPr lvl="0"/>
            <a:r>
              <a:rPr lang="de-DE" dirty="0"/>
              <a:t>Research on </a:t>
            </a:r>
            <a:r>
              <a:rPr lang="de-DE" dirty="0" err="1"/>
              <a:t>exsitng</a:t>
            </a:r>
            <a:r>
              <a:rPr lang="de-DE" dirty="0"/>
              <a:t> 5 MW DFIG </a:t>
            </a:r>
            <a:r>
              <a:rPr lang="de-DE" dirty="0" err="1"/>
              <a:t>turbines</a:t>
            </a:r>
            <a:r>
              <a:rPr lang="de-DE" dirty="0"/>
              <a:t> (</a:t>
            </a:r>
            <a:r>
              <a:rPr lang="de-DE" dirty="0" err="1"/>
              <a:t>Sohail</a:t>
            </a:r>
            <a:r>
              <a:rPr lang="de-DE" dirty="0"/>
              <a:t> + </a:t>
            </a:r>
            <a:r>
              <a:rPr lang="de-DE" dirty="0" err="1"/>
              <a:t>Ceren</a:t>
            </a:r>
            <a:r>
              <a:rPr lang="de-DE" dirty="0"/>
              <a:t>)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4941C66-F67D-47E9-8D08-622A52F2E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Luis Urhahn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FDD682-B40F-C5C9-1855-56A85BC15BC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D1EE79A-E6D4-4691-9116-935A2AA336A9}" type="datetime1">
              <a:rPr lang="en-GB" smtClean="0"/>
              <a:t>07/10/2025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68328F-481A-A412-4E89-23ACFE133D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20</a:t>
            </a:fld>
            <a:endParaRPr lang="en-GB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11AAC40-D4A5-6AC8-BE73-CD4035EA05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2375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CE811F-FAA9-50ED-A66C-72D4DF6E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Update Soil </a:t>
            </a:r>
            <a:r>
              <a:rPr lang="de-DE" dirty="0" err="1"/>
              <a:t>Conditions</a:t>
            </a:r>
            <a:r>
              <a:rPr lang="de-DE" dirty="0"/>
              <a:t> – Homs </a:t>
            </a:r>
            <a:r>
              <a:rPr lang="de-DE" dirty="0" err="1"/>
              <a:t>District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85B4C5-770B-4772-3AF8-CABA5056B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5328971"/>
          </a:xfrm>
        </p:spPr>
        <p:txBody>
          <a:bodyPr>
            <a:normAutofit/>
          </a:bodyPr>
          <a:lstStyle/>
          <a:p>
            <a:pPr algn="l" rtl="0" fontAlgn="base">
              <a:lnSpc>
                <a:spcPts val="1125"/>
              </a:lnSpc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ts val="1125"/>
              </a:lnSpc>
              <a:buFont typeface="Wingdings" panose="05000000000000000000" pitchFamily="2" charset="2"/>
              <a:buChar char="à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sym typeface="Wingdings" panose="05000000000000000000" pitchFamily="2" charset="2"/>
              </a:rPr>
              <a:t>Hard to find any soil data in the area…</a:t>
            </a:r>
          </a:p>
          <a:p>
            <a:pPr algn="l" rtl="0" fontAlgn="base">
              <a:lnSpc>
                <a:spcPts val="1125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endParaRPr lang="en-US" sz="1600" dirty="0">
              <a:solidFill>
                <a:srgbClr val="000000"/>
              </a:solidFill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marL="0" indent="0" algn="l" rtl="0" fontAlgn="base">
              <a:lnSpc>
                <a:spcPts val="1125"/>
              </a:lnSpc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sym typeface="Wingdings" panose="05000000000000000000" pitchFamily="2" charset="2"/>
              </a:rPr>
              <a:t>Most reasonable data by SOIL Grids [1]:</a:t>
            </a:r>
          </a:p>
          <a:p>
            <a:pPr algn="l" rtl="0" fontAlgn="base">
              <a:lnSpc>
                <a:spcPts val="1125"/>
              </a:lnSpc>
            </a:pPr>
            <a:endParaRPr lang="en-US" sz="1800" dirty="0">
              <a:solidFill>
                <a:srgbClr val="000000"/>
              </a:solidFill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algn="l" rtl="0" fontAlgn="base">
              <a:lnSpc>
                <a:spcPts val="1125"/>
              </a:lnSpc>
            </a:pPr>
            <a:endParaRPr lang="en-US" sz="1800" b="0" i="0" dirty="0">
              <a:solidFill>
                <a:srgbClr val="000000"/>
              </a:solidFill>
              <a:effectLst/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algn="l" rtl="0" fontAlgn="base">
              <a:lnSpc>
                <a:spcPts val="1125"/>
              </a:lnSpc>
            </a:pPr>
            <a:endParaRPr lang="en-US" sz="1800" dirty="0">
              <a:solidFill>
                <a:srgbClr val="000000"/>
              </a:solidFill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algn="l" rtl="0" fontAlgn="base">
              <a:lnSpc>
                <a:spcPts val="1125"/>
              </a:lnSpc>
            </a:pPr>
            <a:endParaRPr lang="en-US" sz="1800" b="0" i="0" dirty="0">
              <a:solidFill>
                <a:srgbClr val="000000"/>
              </a:solidFill>
              <a:effectLst/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algn="l" rtl="0" fontAlgn="base">
              <a:lnSpc>
                <a:spcPts val="1125"/>
              </a:lnSpc>
            </a:pPr>
            <a:endParaRPr lang="en-US" sz="1800" dirty="0">
              <a:solidFill>
                <a:srgbClr val="000000"/>
              </a:solidFill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algn="l" rtl="0" fontAlgn="base">
              <a:lnSpc>
                <a:spcPts val="1125"/>
              </a:lnSpc>
            </a:pPr>
            <a:endParaRPr lang="en-US" sz="1800" b="0" i="0" dirty="0">
              <a:solidFill>
                <a:srgbClr val="000000"/>
              </a:solidFill>
              <a:effectLst/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algn="l" rtl="0" fontAlgn="base">
              <a:lnSpc>
                <a:spcPts val="1125"/>
              </a:lnSpc>
            </a:pPr>
            <a:endParaRPr lang="en-US" sz="1800" dirty="0">
              <a:solidFill>
                <a:srgbClr val="000000"/>
              </a:solidFill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algn="l" rtl="0" fontAlgn="base">
              <a:lnSpc>
                <a:spcPts val="1125"/>
              </a:lnSpc>
            </a:pPr>
            <a:endParaRPr lang="en-US" sz="1800" b="0" i="0" dirty="0">
              <a:solidFill>
                <a:srgbClr val="000000"/>
              </a:solidFill>
              <a:effectLst/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marL="0" indent="0" algn="l" rtl="0" fontAlgn="base">
              <a:lnSpc>
                <a:spcPts val="1125"/>
              </a:lnSpc>
              <a:spcAft>
                <a:spcPts val="600"/>
              </a:spcAft>
              <a:buNone/>
            </a:pPr>
            <a:endParaRPr lang="en-US" sz="1800" dirty="0">
              <a:solidFill>
                <a:srgbClr val="000000"/>
              </a:solidFill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marL="0" indent="0" algn="l" rtl="0" fontAlgn="base">
              <a:lnSpc>
                <a:spcPts val="1125"/>
              </a:lnSpc>
              <a:spcAft>
                <a:spcPts val="60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After a discussion with the Foundation-Team:</a:t>
            </a:r>
          </a:p>
          <a:p>
            <a:pPr fontAlgn="base">
              <a:lnSpc>
                <a:spcPts val="1125"/>
              </a:lnSpc>
              <a:spcAft>
                <a:spcPts val="600"/>
              </a:spcAft>
            </a:pPr>
            <a:r>
              <a:rPr lang="en-US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sym typeface="Wingdings" panose="05000000000000000000" pitchFamily="2" charset="2"/>
              </a:rPr>
              <a:t>Both locations possible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sym typeface="Wingdings" panose="05000000000000000000" pitchFamily="2" charset="2"/>
              </a:rPr>
              <a:t>, but they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sym typeface="Wingdings" panose="05000000000000000000" pitchFamily="2" charset="2"/>
              </a:rPr>
              <a:t>need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sym typeface="Wingdings" panose="05000000000000000000" pitchFamily="2" charset="2"/>
              </a:rPr>
              <a:t>improvements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sym typeface="Wingdings" panose="05000000000000000000" pitchFamily="2" charset="2"/>
              </a:rPr>
              <a:t>!</a:t>
            </a:r>
          </a:p>
          <a:p>
            <a:pPr lvl="1" fontAlgn="base">
              <a:lnSpc>
                <a:spcPts val="1125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000000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Site of </a:t>
            </a:r>
            <a:r>
              <a:rPr lang="en-US" sz="1200" dirty="0" err="1">
                <a:solidFill>
                  <a:srgbClr val="000000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Qattinah</a:t>
            </a:r>
            <a:r>
              <a:rPr lang="en-US" sz="1200" dirty="0">
                <a:solidFill>
                  <a:srgbClr val="000000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 more, due do lots of water in the area (assumption)</a:t>
            </a:r>
            <a:endParaRPr lang="en-US" sz="1200" b="0" i="0" dirty="0">
              <a:solidFill>
                <a:srgbClr val="000000"/>
              </a:solidFill>
              <a:effectLst/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fontAlgn="base">
              <a:lnSpc>
                <a:spcPts val="1125"/>
              </a:lnSpc>
              <a:spcAft>
                <a:spcPts val="600"/>
              </a:spcAft>
            </a:pP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Additional costs need to be considered</a:t>
            </a:r>
            <a:endParaRPr lang="en-US" sz="1600" b="0" i="0" dirty="0">
              <a:solidFill>
                <a:srgbClr val="000000"/>
              </a:solidFill>
              <a:effectLst/>
              <a:latin typeface="Segoe UI" panose="020B0502040204020203" pitchFamily="34" charset="0"/>
              <a:sym typeface="Wingdings" panose="05000000000000000000" pitchFamily="2" charset="2"/>
            </a:endParaRPr>
          </a:p>
          <a:p>
            <a:pPr marL="0" indent="0" algn="l" rtl="0" fontAlgn="base">
              <a:lnSpc>
                <a:spcPts val="1125"/>
              </a:lnSpc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D24D1-37AA-2C97-807F-C357C163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07/10/2025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8F5119-4476-795B-D71B-3307EDE0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21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30A68B-2C23-8431-D6FA-4557797992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Luis Urhahn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B526330-6A76-D505-1872-3C9A9D845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227749"/>
              </p:ext>
            </p:extLst>
          </p:nvPr>
        </p:nvGraphicFramePr>
        <p:xfrm>
          <a:off x="845748" y="2200578"/>
          <a:ext cx="60456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136">
                  <a:extLst>
                    <a:ext uri="{9D8B030D-6E8A-4147-A177-3AD203B41FA5}">
                      <a16:colId xmlns:a16="http://schemas.microsoft.com/office/drawing/2014/main" val="1824838371"/>
                    </a:ext>
                  </a:extLst>
                </a:gridCol>
                <a:gridCol w="1209136">
                  <a:extLst>
                    <a:ext uri="{9D8B030D-6E8A-4147-A177-3AD203B41FA5}">
                      <a16:colId xmlns:a16="http://schemas.microsoft.com/office/drawing/2014/main" val="3890919618"/>
                    </a:ext>
                  </a:extLst>
                </a:gridCol>
                <a:gridCol w="1209136">
                  <a:extLst>
                    <a:ext uri="{9D8B030D-6E8A-4147-A177-3AD203B41FA5}">
                      <a16:colId xmlns:a16="http://schemas.microsoft.com/office/drawing/2014/main" val="3646240653"/>
                    </a:ext>
                  </a:extLst>
                </a:gridCol>
                <a:gridCol w="1209136">
                  <a:extLst>
                    <a:ext uri="{9D8B030D-6E8A-4147-A177-3AD203B41FA5}">
                      <a16:colId xmlns:a16="http://schemas.microsoft.com/office/drawing/2014/main" val="3638080617"/>
                    </a:ext>
                  </a:extLst>
                </a:gridCol>
                <a:gridCol w="1209136">
                  <a:extLst>
                    <a:ext uri="{9D8B030D-6E8A-4147-A177-3AD203B41FA5}">
                      <a16:colId xmlns:a16="http://schemas.microsoft.com/office/drawing/2014/main" val="2335450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Depth [m]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Clay [%]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Sand [%]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Silt [%]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04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US-NCSS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24.3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96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18-45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US-NCSS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69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45-80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US-NCSS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80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80-100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US-NCSS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712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100-130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US-NCSS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11438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1D4DB93-A7EB-F42D-1D3D-29FCC8DA382F}"/>
              </a:ext>
            </a:extLst>
          </p:cNvPr>
          <p:cNvSpPr txBox="1"/>
          <p:nvPr/>
        </p:nvSpPr>
        <p:spPr>
          <a:xfrm>
            <a:off x="6841465" y="3871620"/>
            <a:ext cx="1518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Table 1: Soil Condition in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Talbiseh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 (north of Homs), 20 km from sites [1]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FF3A9B-4E67-9A53-096C-B878C2D734F2}"/>
              </a:ext>
            </a:extLst>
          </p:cNvPr>
          <p:cNvGrpSpPr/>
          <p:nvPr/>
        </p:nvGrpSpPr>
        <p:grpSpPr>
          <a:xfrm>
            <a:off x="8359714" y="2010861"/>
            <a:ext cx="3642657" cy="2836277"/>
            <a:chOff x="8285309" y="1338908"/>
            <a:chExt cx="3717063" cy="30256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C009ACE-46BA-F06D-3FEA-ED81481EF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5309" y="1338908"/>
              <a:ext cx="3717063" cy="3025654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835CE7-99E8-4094-4B27-EF3D4A6D61A9}"/>
                </a:ext>
              </a:extLst>
            </p:cNvPr>
            <p:cNvSpPr/>
            <p:nvPr/>
          </p:nvSpPr>
          <p:spPr>
            <a:xfrm>
              <a:off x="10912415" y="1535502"/>
              <a:ext cx="517585" cy="336430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2C595A-C3FA-1DAB-10B3-D08C79C9D1C1}"/>
                </a:ext>
              </a:extLst>
            </p:cNvPr>
            <p:cNvSpPr/>
            <p:nvPr/>
          </p:nvSpPr>
          <p:spPr>
            <a:xfrm>
              <a:off x="9695267" y="2941607"/>
              <a:ext cx="268243" cy="2386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73B6DD-DB5B-C01F-AD2E-40CB1DA99970}"/>
                </a:ext>
              </a:extLst>
            </p:cNvPr>
            <p:cNvSpPr/>
            <p:nvPr/>
          </p:nvSpPr>
          <p:spPr>
            <a:xfrm>
              <a:off x="10009718" y="3309668"/>
              <a:ext cx="268243" cy="2386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1ED088-C1C7-5AA1-75F1-7E7725DF252E}"/>
              </a:ext>
            </a:extLst>
          </p:cNvPr>
          <p:cNvSpPr txBox="1"/>
          <p:nvPr/>
        </p:nvSpPr>
        <p:spPr>
          <a:xfrm>
            <a:off x="10682331" y="4853281"/>
            <a:ext cx="15182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Figure 1: Showing the distance from measuring point (yellow) to locations (red) [2]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456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28C6A-A478-A78F-389F-4A82D7A9A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0262CAA-A806-0857-D9FF-874250DEC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</a:t>
            </a:r>
            <a:r>
              <a:rPr lang="de-DE" dirty="0" err="1"/>
              <a:t>Distance</a:t>
            </a:r>
            <a:r>
              <a:rPr lang="de-DE" dirty="0"/>
              <a:t> Analysis– Um </a:t>
            </a:r>
            <a:r>
              <a:rPr lang="de-DE" dirty="0" err="1"/>
              <a:t>Aledam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B208F6-2B4D-C14A-7FB0-158BF552C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07/10/2025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8774BC-D685-40DC-4FA2-FC972E01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0ADC1C-7138-88FF-4FBB-7B4D40EC1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22</a:t>
            </a:fld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4A8A42-ED00-E9FB-C770-574A9FB2D811}"/>
              </a:ext>
            </a:extLst>
          </p:cNvPr>
          <p:cNvSpPr txBox="1"/>
          <p:nvPr/>
        </p:nvSpPr>
        <p:spPr>
          <a:xfrm>
            <a:off x="9562260" y="1458879"/>
            <a:ext cx="236387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UI" panose="020B0502040204020203" pitchFamily="34" charset="0"/>
              </a:rPr>
              <a:t>Final Turbine Location: </a:t>
            </a:r>
            <a:r>
              <a:rPr lang="en-GB" sz="1400" dirty="0"/>
              <a:t>34°41'49.6"N </a:t>
            </a:r>
          </a:p>
          <a:p>
            <a:pPr algn="ctr"/>
            <a:r>
              <a:rPr lang="en-GB" sz="1400" dirty="0"/>
              <a:t>36°30'30.0"E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6E0FFAD-A16A-D413-3413-A0443CB3C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505613"/>
              </p:ext>
            </p:extLst>
          </p:nvPr>
        </p:nvGraphicFramePr>
        <p:xfrm>
          <a:off x="9489055" y="2512847"/>
          <a:ext cx="251028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144">
                  <a:extLst>
                    <a:ext uri="{9D8B030D-6E8A-4147-A177-3AD203B41FA5}">
                      <a16:colId xmlns:a16="http://schemas.microsoft.com/office/drawing/2014/main" val="4039562043"/>
                    </a:ext>
                  </a:extLst>
                </a:gridCol>
                <a:gridCol w="1255144">
                  <a:extLst>
                    <a:ext uri="{9D8B030D-6E8A-4147-A177-3AD203B41FA5}">
                      <a16:colId xmlns:a16="http://schemas.microsoft.com/office/drawing/2014/main" val="4139968189"/>
                    </a:ext>
                  </a:extLst>
                </a:gridCol>
              </a:tblGrid>
              <a:tr h="26070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Building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/>
                        <a:t>Distance</a:t>
                      </a:r>
                      <a:r>
                        <a:rPr lang="de-DE" sz="1400" dirty="0"/>
                        <a:t> [m]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646700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Building 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515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54158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B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671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925162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C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567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930693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704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79141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1 002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35466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F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1 671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065249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G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1 083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799889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H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FF0000"/>
                          </a:solidFill>
                        </a:rPr>
                        <a:t>837 m</a:t>
                      </a:r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88350"/>
                  </a:ext>
                </a:extLst>
              </a:tr>
            </a:tbl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68FE5815-8007-01F5-B459-036A52610655}"/>
              </a:ext>
            </a:extLst>
          </p:cNvPr>
          <p:cNvGrpSpPr/>
          <p:nvPr/>
        </p:nvGrpSpPr>
        <p:grpSpPr>
          <a:xfrm>
            <a:off x="486010" y="1756827"/>
            <a:ext cx="8804942" cy="4255241"/>
            <a:chOff x="486010" y="1756827"/>
            <a:chExt cx="8804942" cy="425524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ED05164-A9D0-4B83-7A5C-031089275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10" y="1756827"/>
              <a:ext cx="8804942" cy="425524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32FE6D-1699-8A54-07B3-9BCCCFA7EC6F}"/>
                </a:ext>
              </a:extLst>
            </p:cNvPr>
            <p:cNvSpPr txBox="1"/>
            <p:nvPr/>
          </p:nvSpPr>
          <p:spPr>
            <a:xfrm>
              <a:off x="3269292" y="5474180"/>
              <a:ext cx="267418" cy="276999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200" dirty="0">
                  <a:solidFill>
                    <a:srgbClr val="FFFF00"/>
                  </a:solidFill>
                </a:rPr>
                <a:t>A</a:t>
              </a:r>
              <a:endParaRPr lang="en-GB" sz="1200" dirty="0">
                <a:solidFill>
                  <a:srgbClr val="FFFF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BA1A29-5660-4AF2-7437-C85C921F79C2}"/>
                </a:ext>
              </a:extLst>
            </p:cNvPr>
            <p:cNvSpPr txBox="1"/>
            <p:nvPr/>
          </p:nvSpPr>
          <p:spPr>
            <a:xfrm>
              <a:off x="1009650" y="4928248"/>
              <a:ext cx="267418" cy="276999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200" dirty="0">
                  <a:solidFill>
                    <a:srgbClr val="FFFF00"/>
                  </a:solidFill>
                </a:rPr>
                <a:t>B</a:t>
              </a:r>
              <a:endParaRPr lang="en-GB" sz="1200" dirty="0">
                <a:solidFill>
                  <a:srgbClr val="FFFF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6EF7D8-E35D-90DF-7D03-85C4656593DD}"/>
                </a:ext>
              </a:extLst>
            </p:cNvPr>
            <p:cNvSpPr txBox="1"/>
            <p:nvPr/>
          </p:nvSpPr>
          <p:spPr>
            <a:xfrm>
              <a:off x="2901048" y="1828211"/>
              <a:ext cx="267418" cy="276999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200" dirty="0">
                  <a:solidFill>
                    <a:srgbClr val="FFFF00"/>
                  </a:solidFill>
                </a:rPr>
                <a:t>C</a:t>
              </a:r>
              <a:endParaRPr lang="en-GB" sz="1200" dirty="0">
                <a:solidFill>
                  <a:srgbClr val="FFFF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A32FCE-22D2-03C4-0BE3-2C02169A4F4C}"/>
                </a:ext>
              </a:extLst>
            </p:cNvPr>
            <p:cNvSpPr txBox="1"/>
            <p:nvPr/>
          </p:nvSpPr>
          <p:spPr>
            <a:xfrm>
              <a:off x="4837798" y="1966710"/>
              <a:ext cx="267418" cy="276999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200" dirty="0">
                  <a:solidFill>
                    <a:srgbClr val="FFFF00"/>
                  </a:solidFill>
                </a:rPr>
                <a:t>D</a:t>
              </a:r>
              <a:endParaRPr lang="en-GB" sz="1200" dirty="0">
                <a:solidFill>
                  <a:srgbClr val="FFFF0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9180F0-9EDC-5FCF-484E-416711E8BABD}"/>
                </a:ext>
              </a:extLst>
            </p:cNvPr>
            <p:cNvSpPr txBox="1"/>
            <p:nvPr/>
          </p:nvSpPr>
          <p:spPr>
            <a:xfrm>
              <a:off x="6266548" y="2328660"/>
              <a:ext cx="267418" cy="276999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200" dirty="0">
                  <a:solidFill>
                    <a:srgbClr val="FFFF00"/>
                  </a:solidFill>
                </a:rPr>
                <a:t>E</a:t>
              </a:r>
              <a:endParaRPr lang="en-GB" sz="1200" dirty="0">
                <a:solidFill>
                  <a:srgbClr val="FFFF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477372-BF52-A9E7-FE45-C786F8CC2C3A}"/>
                </a:ext>
              </a:extLst>
            </p:cNvPr>
            <p:cNvSpPr txBox="1"/>
            <p:nvPr/>
          </p:nvSpPr>
          <p:spPr>
            <a:xfrm>
              <a:off x="8711298" y="3418459"/>
              <a:ext cx="267418" cy="276999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200" dirty="0">
                  <a:solidFill>
                    <a:srgbClr val="FFFF00"/>
                  </a:solidFill>
                </a:rPr>
                <a:t>F</a:t>
              </a:r>
              <a:endParaRPr lang="en-GB" sz="1200" dirty="0">
                <a:solidFill>
                  <a:srgbClr val="FFFF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427F49-A676-F4FC-6EC4-7BBDAC2BD485}"/>
                </a:ext>
              </a:extLst>
            </p:cNvPr>
            <p:cNvSpPr txBox="1"/>
            <p:nvPr/>
          </p:nvSpPr>
          <p:spPr>
            <a:xfrm>
              <a:off x="6596748" y="4358259"/>
              <a:ext cx="267418" cy="276999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200" dirty="0">
                  <a:solidFill>
                    <a:srgbClr val="FFFF00"/>
                  </a:solidFill>
                </a:rPr>
                <a:t>G</a:t>
              </a:r>
              <a:endParaRPr lang="en-GB" sz="1200" dirty="0">
                <a:solidFill>
                  <a:srgbClr val="FFFF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B366D0-D81B-E12D-C587-2DA0246BEE09}"/>
                </a:ext>
              </a:extLst>
            </p:cNvPr>
            <p:cNvSpPr txBox="1"/>
            <p:nvPr/>
          </p:nvSpPr>
          <p:spPr>
            <a:xfrm>
              <a:off x="5288648" y="5256047"/>
              <a:ext cx="267418" cy="276999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200" dirty="0">
                  <a:solidFill>
                    <a:srgbClr val="FFFF00"/>
                  </a:solidFill>
                </a:rPr>
                <a:t>H</a:t>
              </a:r>
              <a:endParaRPr lang="en-GB" sz="12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E2F6AA-FFD8-48AC-0CA0-ECACA94965E4}"/>
              </a:ext>
            </a:extLst>
          </p:cNvPr>
          <p:cNvGrpSpPr>
            <a:grpSpLocks/>
          </p:cNvGrpSpPr>
          <p:nvPr/>
        </p:nvGrpSpPr>
        <p:grpSpPr>
          <a:xfrm>
            <a:off x="7604760" y="4442460"/>
            <a:ext cx="1815480" cy="1724502"/>
            <a:chOff x="4762" y="4762"/>
            <a:chExt cx="2331085" cy="2331085"/>
          </a:xfrm>
        </p:grpSpPr>
        <p:pic>
          <p:nvPicPr>
            <p:cNvPr id="37" name="Image 40">
              <a:extLst>
                <a:ext uri="{FF2B5EF4-FFF2-40B4-BE49-F238E27FC236}">
                  <a16:creationId xmlns:a16="http://schemas.microsoft.com/office/drawing/2014/main" id="{EECFFAA3-B169-CC9B-E3E0-0682FF64FFE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66" y="180291"/>
              <a:ext cx="2068919" cy="1973325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Graphic 41">
              <a:extLst>
                <a:ext uri="{FF2B5EF4-FFF2-40B4-BE49-F238E27FC236}">
                  <a16:creationId xmlns:a16="http://schemas.microsoft.com/office/drawing/2014/main" id="{C115C51B-FC68-E106-D62E-690A4A2584E8}"/>
                </a:ext>
              </a:extLst>
            </p:cNvPr>
            <p:cNvSpPr/>
            <p:nvPr/>
          </p:nvSpPr>
          <p:spPr>
            <a:xfrm>
              <a:off x="4762" y="4762"/>
              <a:ext cx="2331085" cy="2331085"/>
            </a:xfrm>
            <a:custGeom>
              <a:avLst/>
              <a:gdLst/>
              <a:ahLst/>
              <a:cxnLst/>
              <a:rect l="l" t="t" r="r" b="b"/>
              <a:pathLst>
                <a:path w="2331085" h="2331085">
                  <a:moveTo>
                    <a:pt x="0" y="2331085"/>
                  </a:moveTo>
                  <a:lnTo>
                    <a:pt x="2331085" y="2331085"/>
                  </a:lnTo>
                  <a:lnTo>
                    <a:pt x="2331085" y="0"/>
                  </a:lnTo>
                  <a:lnTo>
                    <a:pt x="0" y="0"/>
                  </a:lnTo>
                  <a:lnTo>
                    <a:pt x="0" y="2331085"/>
                  </a:lnTo>
                  <a:close/>
                </a:path>
              </a:pathLst>
            </a:custGeom>
            <a:ln w="9525">
              <a:noFill/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DE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6415442-1949-3806-78BF-65B86D19B09D}"/>
              </a:ext>
            </a:extLst>
          </p:cNvPr>
          <p:cNvSpPr txBox="1"/>
          <p:nvPr/>
        </p:nvSpPr>
        <p:spPr>
          <a:xfrm>
            <a:off x="6864167" y="6018811"/>
            <a:ext cx="2491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Figure 2: Distances in Um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Aledam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 [3] &amp; [4]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4D943E-06CB-24FD-EF5A-0384630270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Luis Urhahn</a:t>
            </a:r>
          </a:p>
        </p:txBody>
      </p:sp>
    </p:spTree>
    <p:extLst>
      <p:ext uri="{BB962C8B-B14F-4D97-AF65-F5344CB8AC3E}">
        <p14:creationId xmlns:p14="http://schemas.microsoft.com/office/powerpoint/2010/main" val="1478838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21538-37C8-A4CF-7E8A-63277A116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27B7E03-57D8-CB19-C080-E37BBDAC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</a:t>
            </a:r>
            <a:r>
              <a:rPr lang="de-DE" dirty="0" err="1"/>
              <a:t>Distance</a:t>
            </a:r>
            <a:r>
              <a:rPr lang="de-DE" dirty="0"/>
              <a:t> Analysis– </a:t>
            </a:r>
            <a:r>
              <a:rPr lang="de-DE" dirty="0" err="1"/>
              <a:t>Qattinah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63D49E-7798-1021-7AED-683A62C89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07/10/2025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8D1EEE-CA8F-7889-9E20-C7CB76776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AE721-4D20-3ED5-A5F1-CE75A200D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23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87B3A8-7025-AB83-8ADC-A808B8E764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Luis Urhahn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E087CD-1D2E-1B84-C5CB-693619D835A7}"/>
              </a:ext>
            </a:extLst>
          </p:cNvPr>
          <p:cNvSpPr txBox="1"/>
          <p:nvPr/>
        </p:nvSpPr>
        <p:spPr>
          <a:xfrm>
            <a:off x="9363477" y="3505302"/>
            <a:ext cx="236387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UI" panose="020B0502040204020203" pitchFamily="34" charset="0"/>
              </a:rPr>
              <a:t>Final Turbine Location: </a:t>
            </a:r>
            <a:r>
              <a:rPr lang="en-GB" sz="1400" dirty="0"/>
              <a:t>34°40'25"N </a:t>
            </a:r>
          </a:p>
          <a:p>
            <a:pPr algn="ctr"/>
            <a:r>
              <a:rPr lang="en-GB" sz="1400" dirty="0"/>
              <a:t>36°35'44"E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6796CD-0ADD-EC7A-EEB6-51836AAA5CB7}"/>
              </a:ext>
            </a:extLst>
          </p:cNvPr>
          <p:cNvSpPr txBox="1"/>
          <p:nvPr/>
        </p:nvSpPr>
        <p:spPr>
          <a:xfrm>
            <a:off x="4837798" y="1966710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D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736607-7372-1FE6-A9CC-DCADACF2DADB}"/>
              </a:ext>
            </a:extLst>
          </p:cNvPr>
          <p:cNvSpPr txBox="1"/>
          <p:nvPr/>
        </p:nvSpPr>
        <p:spPr>
          <a:xfrm>
            <a:off x="6266548" y="2328660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E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201036-F679-494D-3A45-6B079D44D4E9}"/>
              </a:ext>
            </a:extLst>
          </p:cNvPr>
          <p:cNvSpPr txBox="1"/>
          <p:nvPr/>
        </p:nvSpPr>
        <p:spPr>
          <a:xfrm>
            <a:off x="6596748" y="4358259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G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414F9-8122-3FCF-A6DE-6D32A6A4981B}"/>
              </a:ext>
            </a:extLst>
          </p:cNvPr>
          <p:cNvSpPr txBox="1"/>
          <p:nvPr/>
        </p:nvSpPr>
        <p:spPr>
          <a:xfrm>
            <a:off x="5288648" y="5256047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H</a:t>
            </a:r>
            <a:endParaRPr lang="en-GB" sz="1200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014645-29CD-FABA-A3F8-4ED371C08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16" y="1390552"/>
            <a:ext cx="5431167" cy="49681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B8D37BC-5CAB-73D1-4249-5C483FF3103F}"/>
              </a:ext>
            </a:extLst>
          </p:cNvPr>
          <p:cNvSpPr/>
          <p:nvPr/>
        </p:nvSpPr>
        <p:spPr>
          <a:xfrm>
            <a:off x="4489271" y="4003675"/>
            <a:ext cx="63680" cy="61056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A930C6-11FF-FDBE-B76D-6D534A5A18C7}"/>
              </a:ext>
            </a:extLst>
          </p:cNvPr>
          <p:cNvCxnSpPr>
            <a:cxnSpLocks/>
          </p:cNvCxnSpPr>
          <p:nvPr/>
        </p:nvCxnSpPr>
        <p:spPr>
          <a:xfrm flipV="1">
            <a:off x="4146550" y="4086343"/>
            <a:ext cx="342721" cy="1147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F4054D2-BE4A-997B-1C38-A27E20E44ECF}"/>
              </a:ext>
            </a:extLst>
          </p:cNvPr>
          <p:cNvSpPr txBox="1"/>
          <p:nvPr/>
        </p:nvSpPr>
        <p:spPr>
          <a:xfrm>
            <a:off x="3457665" y="5236615"/>
            <a:ext cx="1288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>
                <a:solidFill>
                  <a:srgbClr val="FF0000"/>
                </a:solidFill>
              </a:rPr>
              <a:t>Qattinah</a:t>
            </a:r>
            <a:r>
              <a:rPr lang="de-DE" sz="1200" dirty="0">
                <a:solidFill>
                  <a:srgbClr val="FF0000"/>
                </a:solidFill>
              </a:rPr>
              <a:t> Turbine Location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3D02D-DBC6-25DE-E0BD-39C238E40A7D}"/>
              </a:ext>
            </a:extLst>
          </p:cNvPr>
          <p:cNvSpPr txBox="1"/>
          <p:nvPr/>
        </p:nvSpPr>
        <p:spPr>
          <a:xfrm>
            <a:off x="8811583" y="5958607"/>
            <a:ext cx="1460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Figure 3: Windfarm location in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Qattinah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 [5]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22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A1673-C806-16FF-C047-6A3A62BA7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B4220DB-ABED-BB7E-C689-63ED759C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</a:t>
            </a:r>
            <a:r>
              <a:rPr lang="de-DE" dirty="0" err="1"/>
              <a:t>Distance</a:t>
            </a:r>
            <a:r>
              <a:rPr lang="de-DE" dirty="0"/>
              <a:t> Analysis– </a:t>
            </a:r>
            <a:r>
              <a:rPr lang="de-DE" dirty="0" err="1"/>
              <a:t>Qattinah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4194DC-080E-67F8-208A-30C450F8D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07/10/2025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7CDDA4-CAF1-6B99-9CD2-DE8D9116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4E5387-0264-DBE7-B9F4-72DC5ACF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24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CC8BEC-2A93-6E3D-785F-71A82DC5E1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Luis Urhahn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EA219B-4383-7830-7FD9-4158E8B4D332}"/>
              </a:ext>
            </a:extLst>
          </p:cNvPr>
          <p:cNvSpPr txBox="1"/>
          <p:nvPr/>
        </p:nvSpPr>
        <p:spPr>
          <a:xfrm>
            <a:off x="9562260" y="1458879"/>
            <a:ext cx="236387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UI" panose="020B0502040204020203" pitchFamily="34" charset="0"/>
              </a:rPr>
              <a:t>Final Turbine Location: </a:t>
            </a:r>
            <a:r>
              <a:rPr lang="en-GB" sz="1400" dirty="0"/>
              <a:t>34°40'25"N </a:t>
            </a:r>
          </a:p>
          <a:p>
            <a:pPr algn="ctr"/>
            <a:r>
              <a:rPr lang="en-GB" sz="1400" dirty="0"/>
              <a:t>36°35'44"E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E258C7C7-3AF5-A10B-17D9-2F13A2D4A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460684"/>
              </p:ext>
            </p:extLst>
          </p:nvPr>
        </p:nvGraphicFramePr>
        <p:xfrm>
          <a:off x="9489055" y="2512847"/>
          <a:ext cx="251028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144">
                  <a:extLst>
                    <a:ext uri="{9D8B030D-6E8A-4147-A177-3AD203B41FA5}">
                      <a16:colId xmlns:a16="http://schemas.microsoft.com/office/drawing/2014/main" val="4039562043"/>
                    </a:ext>
                  </a:extLst>
                </a:gridCol>
                <a:gridCol w="1255144">
                  <a:extLst>
                    <a:ext uri="{9D8B030D-6E8A-4147-A177-3AD203B41FA5}">
                      <a16:colId xmlns:a16="http://schemas.microsoft.com/office/drawing/2014/main" val="4139968189"/>
                    </a:ext>
                  </a:extLst>
                </a:gridCol>
              </a:tblGrid>
              <a:tr h="26070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Building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/>
                        <a:t>Distance</a:t>
                      </a:r>
                      <a:r>
                        <a:rPr lang="de-DE" sz="1400" dirty="0"/>
                        <a:t> [m]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646700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Building 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FF0000"/>
                          </a:solidFill>
                        </a:rPr>
                        <a:t>440 m</a:t>
                      </a:r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54158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(Building B)*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1 041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925162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C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1 724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930693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1 845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79141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FF0000"/>
                          </a:solidFill>
                        </a:rPr>
                        <a:t>577 m</a:t>
                      </a:r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35466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F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603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065249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(Building G)*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428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799889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(Building H)*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321 m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8835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7CA11F5-8991-800E-4D3E-618E8421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10" y="1885926"/>
            <a:ext cx="8798223" cy="39970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1BC92C-6F43-4104-E7C4-DEEA4162D45B}"/>
              </a:ext>
            </a:extLst>
          </p:cNvPr>
          <p:cNvSpPr txBox="1"/>
          <p:nvPr/>
        </p:nvSpPr>
        <p:spPr>
          <a:xfrm>
            <a:off x="6698681" y="271710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C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B497EF-5031-6966-A1F7-D2C38D75B4CC}"/>
              </a:ext>
            </a:extLst>
          </p:cNvPr>
          <p:cNvSpPr txBox="1"/>
          <p:nvPr/>
        </p:nvSpPr>
        <p:spPr>
          <a:xfrm>
            <a:off x="1547561" y="285560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A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DB23F1-1299-DD6C-D6FD-9053B44EC1C3}"/>
              </a:ext>
            </a:extLst>
          </p:cNvPr>
          <p:cNvSpPr txBox="1"/>
          <p:nvPr/>
        </p:nvSpPr>
        <p:spPr>
          <a:xfrm>
            <a:off x="7056821" y="3637375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D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23B599-2330-4651-6955-831A7C2E8FB5}"/>
              </a:ext>
            </a:extLst>
          </p:cNvPr>
          <p:cNvSpPr txBox="1"/>
          <p:nvPr/>
        </p:nvSpPr>
        <p:spPr>
          <a:xfrm>
            <a:off x="4885121" y="277178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B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48AE4C-E367-0D54-E64C-EAD9E43FB33B}"/>
              </a:ext>
            </a:extLst>
          </p:cNvPr>
          <p:cNvSpPr txBox="1"/>
          <p:nvPr/>
        </p:nvSpPr>
        <p:spPr>
          <a:xfrm>
            <a:off x="3452561" y="4551775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E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2A9B06-9B6E-D34F-5514-A7005DB20D6E}"/>
              </a:ext>
            </a:extLst>
          </p:cNvPr>
          <p:cNvSpPr txBox="1"/>
          <p:nvPr/>
        </p:nvSpPr>
        <p:spPr>
          <a:xfrm>
            <a:off x="2878527" y="5244781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F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DE6790-E70F-DA59-8DB5-528FC672F36F}"/>
              </a:ext>
            </a:extLst>
          </p:cNvPr>
          <p:cNvSpPr txBox="1"/>
          <p:nvPr/>
        </p:nvSpPr>
        <p:spPr>
          <a:xfrm>
            <a:off x="2280340" y="497904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G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90166D-2CE2-50A9-A88C-FC8554593293}"/>
              </a:ext>
            </a:extLst>
          </p:cNvPr>
          <p:cNvSpPr txBox="1"/>
          <p:nvPr/>
        </p:nvSpPr>
        <p:spPr>
          <a:xfrm>
            <a:off x="1681270" y="4525822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200" dirty="0">
                <a:solidFill>
                  <a:srgbClr val="FFFF00"/>
                </a:solidFill>
              </a:rPr>
              <a:t>H</a:t>
            </a:r>
            <a:endParaRPr lang="en-GB" sz="1200" dirty="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12B4B6-2DBF-5619-5FB8-75408C4B50B2}"/>
              </a:ext>
            </a:extLst>
          </p:cNvPr>
          <p:cNvSpPr txBox="1"/>
          <p:nvPr/>
        </p:nvSpPr>
        <p:spPr>
          <a:xfrm>
            <a:off x="9596970" y="5245912"/>
            <a:ext cx="2294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/>
              <a:t>* Not </a:t>
            </a:r>
            <a:r>
              <a:rPr lang="de-DE" sz="1200" dirty="0" err="1"/>
              <a:t>sure</a:t>
            </a:r>
            <a:r>
              <a:rPr lang="de-DE" sz="1200" dirty="0"/>
              <a:t> </a:t>
            </a:r>
            <a:r>
              <a:rPr lang="de-DE" sz="1200" dirty="0" err="1"/>
              <a:t>about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building</a:t>
            </a:r>
            <a:endParaRPr lang="en-GB" sz="12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115A6B1-CB1D-7574-42FD-E6901FFF8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861" y="4525821"/>
            <a:ext cx="1737371" cy="135714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9150DC-DE24-6B8D-D09B-2182DA76CE21}"/>
              </a:ext>
            </a:extLst>
          </p:cNvPr>
          <p:cNvSpPr txBox="1"/>
          <p:nvPr/>
        </p:nvSpPr>
        <p:spPr>
          <a:xfrm>
            <a:off x="7056820" y="5823430"/>
            <a:ext cx="23298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Figure 4: Distances in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Qattinah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 [3] &amp; [4]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876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FA64B-F658-2B3D-C459-C8A0C2F36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FD55393-DC6D-B1EA-2C3A-234C97246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</a:t>
            </a:r>
            <a:r>
              <a:rPr lang="de-DE" dirty="0" err="1"/>
              <a:t>Distance</a:t>
            </a:r>
            <a:r>
              <a:rPr lang="de-DE" dirty="0"/>
              <a:t> Analysis– Summary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E141638-9003-A915-0D20-AABAA2754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117"/>
            <a:ext cx="10515600" cy="5086306"/>
          </a:xfrm>
        </p:spPr>
        <p:txBody>
          <a:bodyPr>
            <a:normAutofit/>
          </a:bodyPr>
          <a:lstStyle/>
          <a:p>
            <a:pPr algn="l" rtl="0" fontAlgn="base">
              <a:lnSpc>
                <a:spcPts val="1125"/>
              </a:lnSpc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ct val="10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Distances for both locations in main wind direction are out of the critical distance (&gt; 800 m),</a:t>
            </a:r>
          </a:p>
          <a:p>
            <a:pPr algn="l" rtl="0" fontAlgn="base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A few buildings will limit the turbines performance in some wind directions (North to North-West),</a:t>
            </a:r>
          </a:p>
          <a:p>
            <a:pPr algn="l" rtl="0" fontAlgn="base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Critical d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istance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s in the </a:t>
            </a:r>
            <a:r>
              <a:rPr lang="en-US" dirty="0" err="1">
                <a:solidFill>
                  <a:srgbClr val="000000"/>
                </a:solidFill>
                <a:latin typeface="Segoe UI" panose="020B0502040204020203" pitchFamily="34" charset="0"/>
              </a:rPr>
              <a:t>Qattinah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 location have a higher value (&gt; 1 500 m)</a:t>
            </a:r>
          </a:p>
          <a:p>
            <a:pPr algn="l" rtl="0" fontAlgn="base">
              <a:lnSpc>
                <a:spcPct val="100000"/>
              </a:lnSpc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 algn="l" rtl="0" fontAlgn="base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 Our suggestion regarding the distance: </a:t>
            </a:r>
            <a:r>
              <a:rPr lang="en-US" b="1" dirty="0" err="1">
                <a:solidFill>
                  <a:srgbClr val="000000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Qattinah</a:t>
            </a: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 Site</a:t>
            </a:r>
            <a:endParaRPr lang="en-US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8E301D-9EA5-D7C5-9DA6-EAA17EA07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07/10/2025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1BA041-DAEE-7363-8B93-8A6ABAA4C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6D3295-F0BF-0A0A-0E6C-CBD13576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25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B6AC1F-DD94-55C4-1E6C-DC8E426DEC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Luis Urhahn</a:t>
            </a:r>
          </a:p>
        </p:txBody>
      </p:sp>
    </p:spTree>
    <p:extLst>
      <p:ext uri="{BB962C8B-B14F-4D97-AF65-F5344CB8AC3E}">
        <p14:creationId xmlns:p14="http://schemas.microsoft.com/office/powerpoint/2010/main" val="3474152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Bibliography</a:t>
            </a:r>
            <a:r>
              <a:rPr lang="de-DE" dirty="0"/>
              <a:t> – Project Development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>
              <a:defRPr/>
            </a:pPr>
            <a:r>
              <a:rPr lang="it-IT" dirty="0"/>
              <a:t>[1]</a:t>
            </a:r>
            <a:r>
              <a:rPr lang="tr-TR" dirty="0"/>
              <a:t> </a:t>
            </a:r>
            <a:r>
              <a:rPr lang="en-GB" dirty="0"/>
              <a:t>Soil Grids, [Online]. Available: </a:t>
            </a:r>
            <a:r>
              <a:rPr lang="tr-TR" dirty="0">
                <a:hlinkClick r:id="rId2"/>
              </a:rPr>
              <a:t>https://soilgrids.org/?utm</a:t>
            </a:r>
            <a:r>
              <a:rPr lang="en-GB" dirty="0"/>
              <a:t> </a:t>
            </a:r>
          </a:p>
          <a:p>
            <a:pPr lvl="0">
              <a:defRPr/>
            </a:pPr>
            <a:r>
              <a:rPr lang="tr-TR" dirty="0"/>
              <a:t>[2] Google, </a:t>
            </a:r>
            <a:r>
              <a:rPr lang="tr-TR" i="1" dirty="0"/>
              <a:t>Google Maps</a:t>
            </a:r>
            <a:r>
              <a:rPr lang="tr-TR" dirty="0"/>
              <a:t>. [Online]. Available: </a:t>
            </a:r>
            <a:r>
              <a:rPr lang="tr-TR" dirty="0">
                <a:hlinkClick r:id="rId3"/>
              </a:rPr>
              <a:t>https://maps.google.com</a:t>
            </a:r>
            <a:endParaRPr lang="de-DE" dirty="0"/>
          </a:p>
          <a:p>
            <a:pPr lvl="0">
              <a:defRPr/>
            </a:pPr>
            <a:r>
              <a:rPr lang="de-DE" dirty="0"/>
              <a:t>[3] Google, </a:t>
            </a:r>
            <a:r>
              <a:rPr lang="de-DE" i="1" dirty="0"/>
              <a:t>Google Earth</a:t>
            </a:r>
            <a:r>
              <a:rPr lang="de-DE" dirty="0"/>
              <a:t>. [Online]. </a:t>
            </a:r>
            <a:r>
              <a:rPr lang="de-DE" dirty="0" err="1"/>
              <a:t>Available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https://earth.google.com/web/search/34%c2%b041%2749.6%22N+36%c2%b030%2730.0%22E/@34.67531382,36.5980701,506.39690821a,3513.70885844d,35y,360h,0t,0r/data=CiwiJgokCTkQ2iOXWkFAEQndzvkBWEFAGYw3RwMnREJAIQJ6D_SHPUJAQgIIAUICCABKCAjMjOyYBRAA</a:t>
            </a:r>
            <a:endParaRPr lang="de-DE" dirty="0"/>
          </a:p>
          <a:p>
            <a:pPr>
              <a:defRPr/>
            </a:pPr>
            <a:r>
              <a:rPr lang="de-DE" dirty="0"/>
              <a:t>[4] </a:t>
            </a:r>
            <a:r>
              <a:rPr lang="tr-TR" dirty="0"/>
              <a:t>Global Wind Atlas, </a:t>
            </a:r>
            <a:r>
              <a:rPr lang="tr-TR" i="1" dirty="0"/>
              <a:t>Global Wind Atlas</a:t>
            </a:r>
            <a:r>
              <a:rPr lang="tr-TR" dirty="0"/>
              <a:t>. [Online]. Available: </a:t>
            </a:r>
            <a:r>
              <a:rPr lang="tr-TR" dirty="0">
                <a:hlinkClick r:id="rId5"/>
              </a:rPr>
              <a:t>https://globalwindatlas.info/en/</a:t>
            </a:r>
            <a:endParaRPr lang="de-DE" dirty="0"/>
          </a:p>
          <a:p>
            <a:pPr lvl="0">
              <a:defRPr/>
            </a:pPr>
            <a:endParaRPr lang="en-GB" dirty="0"/>
          </a:p>
          <a:p>
            <a:pPr lvl="0">
              <a:defRPr/>
            </a:pPr>
            <a:endParaRPr lang="tr-TR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3DB4-11DF-4DC9-9AFB-FDB45DBDB9C4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89852-0382-5806-3356-FA1C77F6D2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Luis Urhahn</a:t>
            </a:r>
          </a:p>
        </p:txBody>
      </p:sp>
    </p:spTree>
    <p:extLst>
      <p:ext uri="{BB962C8B-B14F-4D97-AF65-F5344CB8AC3E}">
        <p14:creationId xmlns:p14="http://schemas.microsoft.com/office/powerpoint/2010/main" val="2907046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/>
          <a:p>
            <a:r>
              <a:rPr lang="it-IT" sz="4400" dirty="0"/>
              <a:t>Weekly report: Load &amp; Dynamics</a:t>
            </a:r>
            <a:endParaRPr lang="en-GB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lang="it-IT" sz="2000" dirty="0"/>
              <a:t>Week number: 02</a:t>
            </a:r>
          </a:p>
          <a:p>
            <a:r>
              <a:rPr lang="it-IT" sz="2000" dirty="0"/>
              <a:t>Date: 07/10/2025</a:t>
            </a:r>
          </a:p>
          <a:p>
            <a:r>
              <a:rPr lang="it-IT" sz="2000" dirty="0"/>
              <a:t>Supervisor: Mr. </a:t>
            </a:r>
            <a:r>
              <a:rPr lang="en-US" sz="2000" dirty="0" err="1"/>
              <a:t>Manjock</a:t>
            </a:r>
            <a:endParaRPr lang="en-GB" sz="2000" dirty="0"/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Group members: </a:t>
            </a:r>
            <a:r>
              <a:rPr lang="en-US" sz="1400" dirty="0"/>
              <a:t>Md Aman</a:t>
            </a:r>
          </a:p>
        </p:txBody>
      </p:sp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377946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3304" y="6538183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27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5FE85-99F3-27E8-5CBF-44E0008EEEDF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07/10/2025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3F47E-3A0A-ECB9-FD0E-ABA07059CAA3}"/>
              </a:ext>
            </a:extLst>
          </p:cNvPr>
          <p:cNvSpPr txBox="1"/>
          <p:nvPr/>
        </p:nvSpPr>
        <p:spPr>
          <a:xfrm>
            <a:off x="5367710" y="6538183"/>
            <a:ext cx="981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Md Aman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C26A0-56D2-A25C-6223-88C5F72E508E}"/>
              </a:ext>
            </a:extLst>
          </p:cNvPr>
          <p:cNvSpPr txBox="1"/>
          <p:nvPr/>
        </p:nvSpPr>
        <p:spPr>
          <a:xfrm>
            <a:off x="10533589" y="6549897"/>
            <a:ext cx="124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Optimus Syria</a:t>
            </a:r>
          </a:p>
        </p:txBody>
      </p:sp>
    </p:spTree>
    <p:extLst>
      <p:ext uri="{BB962C8B-B14F-4D97-AF65-F5344CB8AC3E}">
        <p14:creationId xmlns:p14="http://schemas.microsoft.com/office/powerpoint/2010/main" val="1295541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342900" y="1465091"/>
            <a:ext cx="1121898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 behind DLC* 1.3 &amp; 6.1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DNVGL-ST-0437:2016 / IEC 61400-1:2019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ETM &amp; Normal Calculation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TurbSim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 Loads for Optimus Syria</a:t>
            </a:r>
            <a:r>
              <a:rPr lang="ar-E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statistics.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 Group &amp; Future Plan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GB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DLC = Design Load Case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76154" y="6492875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28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en-US" sz="4400" dirty="0"/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568D94-AF6A-68C5-CAEA-EBE1FF802F45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07/10/2025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B30C0-2050-DB44-7A67-C4D3EE5B9403}"/>
              </a:ext>
            </a:extLst>
          </p:cNvPr>
          <p:cNvSpPr txBox="1"/>
          <p:nvPr/>
        </p:nvSpPr>
        <p:spPr>
          <a:xfrm>
            <a:off x="5367710" y="6538183"/>
            <a:ext cx="981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Md Aman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E810C-6C17-B4BE-B68E-E8F18C7174DF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3938347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89F78-D4B2-122C-B517-042D4A61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C168D38-3211-F511-112D-FE586024237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8E76CC60-91D3-AE89-7F66-534FF4539E5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50E7802A-0A46-E68D-AE8C-DDEE815B56BF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B8676DE-4D58-1579-23D9-A13FD62D3D70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E582131-FAFD-E442-E7C6-2D2CF389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99840" y="6575782"/>
            <a:ext cx="1262224" cy="244618"/>
          </a:xfrm>
        </p:spPr>
        <p:txBody>
          <a:bodyPr/>
          <a:lstStyle/>
          <a:p>
            <a:r>
              <a:rPr lang="en-GB" sz="1400" dirty="0">
                <a:solidFill>
                  <a:schemeClr val="bg1"/>
                </a:solidFill>
              </a:rPr>
              <a:t>Md Aman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81C68D-A10F-787B-9D27-64DAD93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7556647" cy="712728"/>
          </a:xfrm>
        </p:spPr>
        <p:txBody>
          <a:bodyPr>
            <a:normAutofit/>
          </a:bodyPr>
          <a:lstStyle/>
          <a:p>
            <a:r>
              <a:rPr lang="en-US" dirty="0"/>
              <a:t>DLC 1.3 &amp; DLC 6.1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D8F5F6-2A94-2070-8484-DE98272B3979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F8CC6F-AF33-AD07-F21D-2E47D570E167}"/>
              </a:ext>
            </a:extLst>
          </p:cNvPr>
          <p:cNvSpPr txBox="1"/>
          <p:nvPr/>
        </p:nvSpPr>
        <p:spPr>
          <a:xfrm>
            <a:off x="649224" y="1455308"/>
            <a:ext cx="468172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Design Load Case 1.3</a:t>
            </a:r>
            <a:r>
              <a:rPr lang="en-US" sz="2000" dirty="0"/>
              <a:t> </a:t>
            </a:r>
            <a:r>
              <a:rPr lang="en-US" dirty="0"/>
              <a:t>from the </a:t>
            </a:r>
            <a:r>
              <a:rPr lang="en-US" b="1" dirty="0"/>
              <a:t>DNVGL-ST-0437 / IEC 61400 wind turbine standard</a:t>
            </a:r>
            <a:r>
              <a:rPr lang="en-US" dirty="0"/>
              <a:t>, which typically covers </a:t>
            </a:r>
            <a:r>
              <a:rPr lang="en-US" b="1" dirty="0"/>
              <a:t>normal operation in extreme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turbulent wind conditions</a:t>
            </a:r>
            <a:r>
              <a:rPr lang="en-US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DEB42-08DA-C2A0-44F9-5A2FB8C61223}"/>
              </a:ext>
            </a:extLst>
          </p:cNvPr>
          <p:cNvSpPr txBox="1"/>
          <p:nvPr/>
        </p:nvSpPr>
        <p:spPr>
          <a:xfrm>
            <a:off x="6175248" y="1399525"/>
            <a:ext cx="53675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Design Load Case 6.1</a:t>
            </a:r>
            <a:r>
              <a:rPr lang="en-US" sz="2000" dirty="0"/>
              <a:t> </a:t>
            </a:r>
            <a:r>
              <a:rPr lang="en-US" dirty="0"/>
              <a:t>from the </a:t>
            </a:r>
            <a:r>
              <a:rPr lang="en-US" b="1" dirty="0"/>
              <a:t>DNVGL-ST-0437 / IEC 61400 wind turbine standard,</a:t>
            </a:r>
            <a:r>
              <a:rPr lang="en-US" altLang="en-US" dirty="0">
                <a:latin typeface="Arial" panose="020B0604020202020204" pitchFamily="34" charset="0"/>
              </a:rPr>
              <a:t> about </a:t>
            </a:r>
            <a:r>
              <a:rPr lang="en-US" altLang="en-US" b="1" dirty="0">
                <a:latin typeface="Arial" panose="020B0604020202020204" pitchFamily="34" charset="0"/>
              </a:rPr>
              <a:t>parked turbine loads</a:t>
            </a:r>
            <a:r>
              <a:rPr lang="en-US" altLang="en-US" dirty="0">
                <a:latin typeface="Arial" panose="020B0604020202020204" pitchFamily="34" charset="0"/>
              </a:rPr>
              <a:t> (when the turbine is </a:t>
            </a:r>
            <a:r>
              <a:rPr lang="en-US" altLang="en-US" i="1" dirty="0">
                <a:latin typeface="Arial" panose="020B0604020202020204" pitchFamily="34" charset="0"/>
              </a:rPr>
              <a:t>not running</a:t>
            </a:r>
            <a:r>
              <a:rPr lang="en-US" altLang="en-US" dirty="0">
                <a:latin typeface="Arial" panose="020B0604020202020204" pitchFamily="34" charset="0"/>
              </a:rPr>
              <a:t>). 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S</a:t>
            </a:r>
            <a:r>
              <a:rPr lang="en-US" dirty="0"/>
              <a:t>pecifically: </a:t>
            </a:r>
            <a:r>
              <a:rPr lang="en-US" b="1" dirty="0"/>
              <a:t>Extreme Wind Model (EWM) when the rotor is parked or idling.</a:t>
            </a:r>
            <a:endParaRPr lang="en-US" alt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B39D85A-6EF4-FAFD-3345-EB0F4141F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287228"/>
              </p:ext>
            </p:extLst>
          </p:nvPr>
        </p:nvGraphicFramePr>
        <p:xfrm>
          <a:off x="1028701" y="2876163"/>
          <a:ext cx="9976104" cy="3311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3857662560"/>
                    </a:ext>
                  </a:extLst>
                </a:gridCol>
                <a:gridCol w="3794760">
                  <a:extLst>
                    <a:ext uri="{9D8B030D-6E8A-4147-A177-3AD203B41FA5}">
                      <a16:colId xmlns:a16="http://schemas.microsoft.com/office/drawing/2014/main" val="2430233886"/>
                    </a:ext>
                  </a:extLst>
                </a:gridCol>
                <a:gridCol w="3803904">
                  <a:extLst>
                    <a:ext uri="{9D8B030D-6E8A-4147-A177-3AD203B41FA5}">
                      <a16:colId xmlns:a16="http://schemas.microsoft.com/office/drawing/2014/main" val="3965467850"/>
                    </a:ext>
                  </a:extLst>
                </a:gridCol>
              </a:tblGrid>
              <a:tr h="50775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DLC 1.3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/>
                        <a:t>DLC 6.1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8048998"/>
                  </a:ext>
                </a:extLst>
              </a:tr>
              <a:tr h="5077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Turbine 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Operating, spinning, active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Parked or idling, minimal 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856839"/>
                  </a:ext>
                </a:extLst>
              </a:tr>
              <a:tr h="5077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Turbulence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ETM (extreme turbulence)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EWM </a:t>
                      </a:r>
                      <a:r>
                        <a:rPr lang="en-US" sz="2000" u="sng" dirty="0">
                          <a:solidFill>
                            <a:schemeClr val="tx1"/>
                          </a:solidFill>
                        </a:rPr>
                        <a:t>/ ETM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/>
                        <a:t>variant for park condition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988353"/>
                  </a:ext>
                </a:extLst>
              </a:tr>
              <a:tr h="507752">
                <a:tc>
                  <a:txBody>
                    <a:bodyPr/>
                    <a:lstStyle/>
                    <a:p>
                      <a:r>
                        <a:rPr lang="en-US" sz="2000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Extreme loads during operation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Extreme loads when not operating / safety in storm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811099"/>
                  </a:ext>
                </a:extLst>
              </a:tr>
              <a:tr h="5077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Loads driven by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Mean + turbulence + dynamic response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Mostly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high wind speeds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000" dirty="0"/>
                        <a:t>and static pressure + wind excitation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90494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5B8D9D8-77C3-F2DA-2BFE-23095E91483D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07/10/2025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299B379-0D69-1E4D-3793-1489781A594C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29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6F913-CAD1-B63C-EE8F-919774190938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1301171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Benchmark Wind turbines</a:t>
            </a:r>
          </a:p>
          <a:p>
            <a:pPr lvl="0"/>
            <a:r>
              <a:rPr lang="de-DE" dirty="0"/>
              <a:t>Commmon industry configuration for 5MW Class</a:t>
            </a:r>
          </a:p>
          <a:p>
            <a:pPr lvl="0"/>
            <a:r>
              <a:rPr lang="de-DE" dirty="0"/>
              <a:t>Benchmarks comparsion</a:t>
            </a:r>
          </a:p>
          <a:p>
            <a:pPr lvl="0"/>
            <a:r>
              <a:rPr lang="de-DE" dirty="0"/>
              <a:t>Other subsystems of benchmarks</a:t>
            </a:r>
          </a:p>
          <a:p>
            <a:pPr lvl="1"/>
            <a:endParaRPr lang="de-DE" dirty="0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7D9-CCE9-448B-BCAE-B6078094F07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Management team - PM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3</a:t>
            </a:fld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50A548-9038-155C-8BC6-63C2D94B9A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Bakhtyar Karim</a:t>
            </a:r>
          </a:p>
        </p:txBody>
      </p:sp>
    </p:spTree>
    <p:extLst>
      <p:ext uri="{BB962C8B-B14F-4D97-AF65-F5344CB8AC3E}">
        <p14:creationId xmlns:p14="http://schemas.microsoft.com/office/powerpoint/2010/main" val="1106553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71340" y="6515528"/>
            <a:ext cx="1024480" cy="365125"/>
          </a:xfrm>
        </p:spPr>
        <p:txBody>
          <a:bodyPr/>
          <a:lstStyle/>
          <a:p>
            <a:r>
              <a:rPr lang="en-GB" sz="1400" dirty="0">
                <a:solidFill>
                  <a:schemeClr val="bg1"/>
                </a:solidFill>
              </a:rPr>
              <a:t>Md Aman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10869383" cy="712728"/>
          </a:xfrm>
        </p:spPr>
        <p:txBody>
          <a:bodyPr>
            <a:normAutofit fontScale="90000"/>
          </a:bodyPr>
          <a:lstStyle/>
          <a:p>
            <a:r>
              <a:rPr lang="en-US" dirty="0"/>
              <a:t>Load cases according to DNV-ST0437 load standard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9C432E-A999-117C-8960-C6DC41E2C98C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07/10/2025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7D9D832-FCA8-4A35-7370-75A96350130E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30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38169D-C072-2495-0A0A-5366B7E363F3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701A7-5622-3F24-7078-A52D400D6364}"/>
              </a:ext>
            </a:extLst>
          </p:cNvPr>
          <p:cNvSpPr txBox="1"/>
          <p:nvPr/>
        </p:nvSpPr>
        <p:spPr>
          <a:xfrm>
            <a:off x="1947672" y="5935771"/>
            <a:ext cx="4700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Simulated load cases planned for this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41149-C179-9E22-43C8-451B798D18E3}"/>
              </a:ext>
            </a:extLst>
          </p:cNvPr>
          <p:cNvSpPr txBox="1"/>
          <p:nvPr/>
        </p:nvSpPr>
        <p:spPr>
          <a:xfrm>
            <a:off x="8260080" y="5981937"/>
            <a:ext cx="1984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DNVGL-ST-0437:2016</a:t>
            </a:r>
          </a:p>
        </p:txBody>
      </p:sp>
      <p:pic>
        <p:nvPicPr>
          <p:cNvPr id="23" name="Content Placeholder 22" descr="A white sheet with red and black text">
            <a:extLst>
              <a:ext uri="{FF2B5EF4-FFF2-40B4-BE49-F238E27FC236}">
                <a16:creationId xmlns:a16="http://schemas.microsoft.com/office/drawing/2014/main" id="{59B90AAE-0E4C-7EB5-0FF6-77ED88124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519" y="1593626"/>
            <a:ext cx="8011033" cy="4078288"/>
          </a:xfrm>
        </p:spPr>
      </p:pic>
    </p:spTree>
    <p:extLst>
      <p:ext uri="{BB962C8B-B14F-4D97-AF65-F5344CB8AC3E}">
        <p14:creationId xmlns:p14="http://schemas.microsoft.com/office/powerpoint/2010/main" val="2053579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4931" y="6542660"/>
            <a:ext cx="936087" cy="365125"/>
          </a:xfrm>
        </p:spPr>
        <p:txBody>
          <a:bodyPr/>
          <a:lstStyle/>
          <a:p>
            <a:r>
              <a:rPr lang="en-GB" sz="1400" dirty="0">
                <a:solidFill>
                  <a:schemeClr val="bg1"/>
                </a:solidFill>
              </a:rPr>
              <a:t>Md Aman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en-US" dirty="0"/>
              <a:t>ETM &amp; Normal Operation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09C5CC-C09F-4D19-C49D-BC09DE603E65}"/>
                  </a:ext>
                </a:extLst>
              </p:cNvPr>
              <p:cNvSpPr txBox="1"/>
              <p:nvPr/>
            </p:nvSpPr>
            <p:spPr>
              <a:xfrm>
                <a:off x="6412991" y="4331245"/>
                <a:ext cx="5209033" cy="2459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ETM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/>
                  <a:t>Calculation at 7.5m/s</a:t>
                </a:r>
              </a:p>
              <a:p>
                <a:r>
                  <a:rPr lang="en-US" sz="1600" dirty="0"/>
                  <a:t>For </a:t>
                </a:r>
                <a:r>
                  <a:rPr lang="en-US" sz="1600" dirty="0" err="1"/>
                  <a:t>V_hub</a:t>
                </a:r>
                <a:r>
                  <a:rPr lang="en-US" sz="1600" dirty="0"/>
                  <a:t> = 7.5 m/s</a:t>
                </a:r>
              </a:p>
              <a:p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0.75×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7.5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5.625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5.625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+5.6=11.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ar-AE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𝟕𝟗𝟔</m:t>
                      </m:r>
                      <m:r>
                        <m:rPr>
                          <m:nor/>
                        </m:rPr>
                        <a:rPr lang="ar-AE" b="1" i="1"/>
                        <m:t> </m:t>
                      </m:r>
                      <m:r>
                        <m:rPr>
                          <m:nor/>
                        </m:rPr>
                        <a:rPr lang="en-US" b="1" i="1"/>
                        <m:t>m</m:t>
                      </m:r>
                      <m:r>
                        <m:rPr>
                          <m:nor/>
                        </m:rPr>
                        <a:rPr lang="en-US" b="1" i="1"/>
                        <m:t>/</m:t>
                      </m:r>
                      <m:r>
                        <m:rPr>
                          <m:nor/>
                        </m:rPr>
                        <a:rPr lang="en-US" b="1" i="1"/>
                        <m:t>s</m:t>
                      </m:r>
                    </m:oMath>
                  </m:oMathPara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ar-AE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𝑢𝑏</m:t>
                            </m:r>
                          </m:sub>
                        </m:sSub>
                      </m:den>
                    </m:f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796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ar-AE">
                        <a:latin typeface="Cambria Math" panose="02040503050406030204" pitchFamily="18" charset="0"/>
                      </a:rPr>
                      <m:t>≈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>
                        <a:latin typeface="Cambria Math" panose="02040503050406030204" pitchFamily="18" charset="0"/>
                      </a:rPr>
                      <m:t>23946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ar-AE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ar-AE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ar-AE" b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ar-AE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09C5CC-C09F-4D19-C49D-BC09DE603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991" y="4331245"/>
                <a:ext cx="5209033" cy="2459648"/>
              </a:xfrm>
              <a:prstGeom prst="rect">
                <a:avLst/>
              </a:prstGeom>
              <a:blipFill>
                <a:blip r:embed="rId3"/>
                <a:stretch>
                  <a:fillRect l="-936" t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F61241-D696-3B0D-E741-A0F4CBE9FE5F}"/>
                  </a:ext>
                </a:extLst>
              </p:cNvPr>
              <p:cNvSpPr txBox="1"/>
              <p:nvPr/>
            </p:nvSpPr>
            <p:spPr>
              <a:xfrm>
                <a:off x="399067" y="4357591"/>
                <a:ext cx="4566125" cy="2301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ETM Calculation  at 16m/s</a:t>
                </a:r>
              </a:p>
              <a:p>
                <a:r>
                  <a:rPr lang="en-US" sz="1600" b="1" dirty="0"/>
                  <a:t>For </a:t>
                </a:r>
                <a:r>
                  <a:rPr lang="en-US" sz="1600" b="1" dirty="0" err="1"/>
                  <a:t>V_hub</a:t>
                </a:r>
                <a:r>
                  <a:rPr lang="en-US" sz="1600" b="1" dirty="0"/>
                  <a:t> = 16.0 m/s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75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126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>
                        <a:latin typeface="Cambria Math" panose="02040503050406030204" pitchFamily="18" charset="0"/>
                      </a:rPr>
                      <m:t>16</m:t>
                    </m:r>
                    <m:r>
                      <a:rPr lang="ar-AE">
                        <a:latin typeface="Cambria Math" panose="02040503050406030204" pitchFamily="18" charset="0"/>
                      </a:rPr>
                      <m:t>×</m:t>
                    </m:r>
                    <m:r>
                      <a:rPr lang="ar-AE">
                        <a:latin typeface="Cambria Math" panose="02040503050406030204" pitchFamily="18" charset="0"/>
                      </a:rPr>
                      <m:t>17</m:t>
                    </m:r>
                    <m:r>
                      <a:rPr lang="ar-AE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>
                        <a:latin typeface="Cambria Math" panose="02040503050406030204" pitchFamily="18" charset="0"/>
                      </a:rPr>
                      <m:t>6</m:t>
                    </m:r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2.816 m/s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𝑇𝐼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𝑢𝑏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816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176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ar-AE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ar-AE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ar-AE" b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ar-AE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F61241-D696-3B0D-E741-A0F4CBE9F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67" y="4357591"/>
                <a:ext cx="4566125" cy="2301977"/>
              </a:xfrm>
              <a:prstGeom prst="rect">
                <a:avLst/>
              </a:prstGeom>
              <a:blipFill>
                <a:blip r:embed="rId4"/>
                <a:stretch>
                  <a:fillRect l="-1067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50F7DB-4942-22E5-BFE6-9FCB983357C4}"/>
                  </a:ext>
                </a:extLst>
              </p:cNvPr>
              <p:cNvSpPr txBox="1"/>
              <p:nvPr/>
            </p:nvSpPr>
            <p:spPr>
              <a:xfrm>
                <a:off x="484418" y="1315346"/>
                <a:ext cx="11218984" cy="2901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Extreme Turbulence Model (ETM)</a:t>
                </a:r>
                <a:r>
                  <a:rPr lang="en-US" sz="2000" dirty="0"/>
                  <a:t> </a:t>
                </a:r>
                <a:r>
                  <a:rPr lang="en-US" dirty="0"/>
                  <a:t>in the standards is a prescription for a (</a:t>
                </a:r>
                <a:r>
                  <a:rPr lang="en-US" i="1" dirty="0"/>
                  <a:t>10-minute standard deviation)</a:t>
                </a:r>
                <a:r>
                  <a:rPr lang="en-US" dirty="0"/>
                  <a:t> of the longitudinal wind speed that represents an extreme turbulence level (the ETM is defined with a 50-year return period).</a:t>
                </a:r>
              </a:p>
              <a:p>
                <a:r>
                  <a:rPr lang="en-US" sz="2000" b="1" dirty="0"/>
                  <a:t>(Practical IEC Implementation)</a:t>
                </a:r>
                <a:br>
                  <a:rPr lang="en-US" dirty="0"/>
                </a:br>
                <a:r>
                  <a:rPr lang="en-US" dirty="0"/>
                  <a:t>A commonly used form (the same formula used by many tools that implement DNVGL / IEC ETM) for the longitudinal 10-min standard deviation,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dirty="0"/>
                  <a:t>[</a:t>
                </a:r>
                <a:r>
                  <a:rPr lang="en-US" dirty="0"/>
                  <a:t>m/s], is: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000"/>
                        <m:t>σ</m:t>
                      </m:r>
                      <m:r>
                        <m:rPr>
                          <m:nor/>
                        </m:rPr>
                        <a:rPr lang="el-GR" sz="2000"/>
                        <m:t>1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l-GR" sz="2000"/>
                        <m:t>​=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Iref</m:t>
                      </m:r>
                      <m:r>
                        <m:rPr>
                          <m:nor/>
                        </m:rPr>
                        <a:rPr lang="en-US" sz="2000"/>
                        <m:t>​ (</m:t>
                      </m:r>
                      <m:r>
                        <m:rPr>
                          <m:nor/>
                        </m:rPr>
                        <a:rPr lang="en-US" sz="2000"/>
                        <m:t>0</m:t>
                      </m:r>
                      <m:r>
                        <m:rPr>
                          <m:nor/>
                        </m:rPr>
                        <a:rPr lang="en-US" sz="2000"/>
                        <m:t>.</m:t>
                      </m:r>
                      <m:r>
                        <m:rPr>
                          <m:nor/>
                        </m:rPr>
                        <a:rPr lang="en-US" sz="2000"/>
                        <m:t>75 </m:t>
                      </m:r>
                      <m:r>
                        <m:rPr>
                          <m:nor/>
                        </m:rPr>
                        <a:rPr lang="en-US" sz="2000"/>
                        <m:t>∗</m:t>
                      </m:r>
                      <m:r>
                        <m:rPr>
                          <m:nor/>
                        </m:rPr>
                        <a:rPr lang="en-US" sz="2000"/>
                        <m:t>Vhub</m:t>
                      </m:r>
                      <m:r>
                        <m:rPr>
                          <m:nor/>
                        </m:rPr>
                        <a:rPr lang="en-US" sz="2000"/>
                        <m:t>​ + </m:t>
                      </m:r>
                      <m:r>
                        <m:rPr>
                          <m:nor/>
                        </m:rPr>
                        <a:rPr lang="en-US" sz="2000"/>
                        <m:t>5</m:t>
                      </m:r>
                      <m:r>
                        <m:rPr>
                          <m:nor/>
                        </m:rPr>
                        <a:rPr lang="en-US" sz="2000"/>
                        <m:t>.</m:t>
                      </m:r>
                      <m:r>
                        <m:rPr>
                          <m:nor/>
                        </m:rPr>
                        <a:rPr lang="en-US" sz="2000"/>
                        <m:t>6 </m:t>
                      </m:r>
                      <m:r>
                        <m:rPr>
                          <m:nor/>
                        </m:rPr>
                        <a:rPr lang="en-US" sz="2000"/>
                        <m:t>) </m:t>
                      </m:r>
                      <m:r>
                        <m:rPr>
                          <m:nor/>
                        </m:rPr>
                        <a:rPr lang="en-US" sz="2000"/>
                        <m:t>and</m:t>
                      </m:r>
                      <m:r>
                        <m:rPr>
                          <m:nor/>
                        </m:rPr>
                        <a:rPr lang="en-US" sz="2000"/>
                        <m:t>   </m:t>
                      </m:r>
                      <m:r>
                        <m:rPr>
                          <m:nor/>
                        </m:rPr>
                        <a:rPr lang="en-US" sz="2000"/>
                        <m:t>TI</m:t>
                      </m:r>
                      <m:r>
                        <m:rPr>
                          <m:nor/>
                        </m:rPr>
                        <a:rPr lang="en-US" sz="2000"/>
                        <m:t> = </m:t>
                      </m:r>
                      <m:r>
                        <m:rPr>
                          <m:nor/>
                        </m:rPr>
                        <a:rPr lang="el-GR" sz="2000"/>
                        <m:t>σ</m:t>
                      </m:r>
                      <m:r>
                        <m:rPr>
                          <m:nor/>
                        </m:rPr>
                        <a:rPr lang="el-GR" sz="2000"/>
                        <m:t>1</m:t>
                      </m:r>
                      <m:r>
                        <m:rPr>
                          <m:nor/>
                        </m:rPr>
                        <a:rPr lang="en-US" sz="2000" b="0" i="0" smtClean="0"/>
                        <m:t>/</m:t>
                      </m:r>
                      <m:r>
                        <m:rPr>
                          <m:nor/>
                        </m:rPr>
                        <a:rPr lang="en-US" sz="2000" b="0" i="0" smtClean="0"/>
                        <m:t>Vhub</m:t>
                      </m:r>
                      <m:r>
                        <m:rPr>
                          <m:nor/>
                        </m:rPr>
                        <a:rPr lang="el-GR" sz="2000"/>
                        <m:t>​​ </m:t>
                      </m:r>
                    </m:oMath>
                  </m:oMathPara>
                </a14:m>
                <a:endParaRPr lang="en-US" dirty="0"/>
              </a:p>
              <a:p>
                <a:endParaRPr lang="el-G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𝑎𝑟𝑎𝑐𝑡𝑒𝑟𝑖𝑠𝑡𝑖𝑐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𝑇𝑢𝑟𝑏𝑢𝑙𝑒𝑛𝑐𝑒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𝐼𝑛𝑡𝑒𝑛𝑠𝑖𝑡𝑦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 i="1"/>
                          <m:t>ref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sz="1400" dirty="0"/>
                  <a:t> (For IIIA)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50F7DB-4942-22E5-BFE6-9FCB98335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18" y="1315346"/>
                <a:ext cx="11218984" cy="2901179"/>
              </a:xfrm>
              <a:prstGeom prst="rect">
                <a:avLst/>
              </a:prstGeom>
              <a:blipFill>
                <a:blip r:embed="rId5"/>
                <a:stretch>
                  <a:fillRect l="-543" t="-1261" r="-435" b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1EFBA60-2288-805A-D885-0008BC5741DF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07/10/2025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F4F1E83-13E2-E3FE-3F56-FF665F5BA863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94EB21-BE18-1893-A48B-77A35309A93C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642385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13674" y="6492875"/>
            <a:ext cx="960472" cy="365125"/>
          </a:xfrm>
        </p:spPr>
        <p:txBody>
          <a:bodyPr/>
          <a:lstStyle/>
          <a:p>
            <a:r>
              <a:rPr lang="en-GB" sz="1400" dirty="0">
                <a:solidFill>
                  <a:schemeClr val="bg1"/>
                </a:solidFill>
              </a:rPr>
              <a:t>Md Aman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/>
          </a:bodyPr>
          <a:lstStyle/>
          <a:p>
            <a:r>
              <a:rPr lang="de-DE" dirty="0"/>
              <a:t>TurbSim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451FE-4B08-C2CB-92D7-21119A750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286" y="1859715"/>
            <a:ext cx="5809859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Turb Sim ( Turbulence Simulation )</a:t>
            </a:r>
          </a:p>
          <a:p>
            <a:pPr algn="just"/>
            <a:r>
              <a:rPr lang="en-US" sz="2000" b="1" dirty="0" err="1"/>
              <a:t>TurbSim</a:t>
            </a:r>
            <a:r>
              <a:rPr lang="en-US" sz="2000" dirty="0"/>
              <a:t> is a </a:t>
            </a:r>
            <a:r>
              <a:rPr lang="en-US" sz="2000" b="1" dirty="0"/>
              <a:t>stochastic (random) wind field simulator</a:t>
            </a:r>
            <a:r>
              <a:rPr lang="en-US" sz="2000" dirty="0"/>
              <a:t> developed by the National Renewable Energy Laboratory (NREL). It generates </a:t>
            </a:r>
            <a:r>
              <a:rPr lang="en-US" sz="2000" b="1" dirty="0"/>
              <a:t>time-series of three-dimensional wind velocity fields</a:t>
            </a:r>
            <a:r>
              <a:rPr lang="en-US" sz="2000" dirty="0"/>
              <a:t> that represent realistic atmospheric turbulence.</a:t>
            </a:r>
          </a:p>
          <a:p>
            <a:pPr algn="just"/>
            <a:r>
              <a:rPr lang="en-US" sz="2000" dirty="0"/>
              <a:t>Allows to input </a:t>
            </a:r>
            <a:r>
              <a:rPr lang="en-US" sz="2000" b="1" dirty="0"/>
              <a:t>mean wind speed, turbulence intensity, turbulence length scale</a:t>
            </a:r>
            <a:r>
              <a:rPr lang="en-US" sz="2000" dirty="0"/>
              <a:t>, etc. into </a:t>
            </a:r>
            <a:r>
              <a:rPr lang="en-US" sz="2000" dirty="0" err="1"/>
              <a:t>OpenFAST</a:t>
            </a:r>
            <a:r>
              <a:rPr lang="en-US" sz="2000" dirty="0"/>
              <a:t> simulations.</a:t>
            </a:r>
          </a:p>
          <a:p>
            <a:pPr algn="just"/>
            <a:endParaRPr lang="en-US" sz="2000" dirty="0"/>
          </a:p>
        </p:txBody>
      </p:sp>
      <p:pic>
        <p:nvPicPr>
          <p:cNvPr id="8" name="Picture 7" descr="A wind turbine with text and arrows&#10;&#10;AI-generated content may be incorrect.">
            <a:extLst>
              <a:ext uri="{FF2B5EF4-FFF2-40B4-BE49-F238E27FC236}">
                <a16:creationId xmlns:a16="http://schemas.microsoft.com/office/drawing/2014/main" id="{F19A6646-733E-D576-1194-58605D20A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664" y="1734191"/>
            <a:ext cx="5143500" cy="342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47EB12-DC77-5E60-9557-9A514B7BFFA7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07/10/2025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D1333B3-246E-8FFB-CD26-3065E66C1A6E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32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3D3E73-B3DF-D036-6AB5-EF7CB967784F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C0340D-A6B8-C57C-7037-377F3042AD5A}"/>
              </a:ext>
            </a:extLst>
          </p:cNvPr>
          <p:cNvCxnSpPr>
            <a:cxnSpLocks/>
          </p:cNvCxnSpPr>
          <p:nvPr/>
        </p:nvCxnSpPr>
        <p:spPr>
          <a:xfrm>
            <a:off x="10200657" y="3402971"/>
            <a:ext cx="531390" cy="91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512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43089" y="6497352"/>
            <a:ext cx="1059771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Md Aman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 fontScale="90000"/>
          </a:bodyPr>
          <a:lstStyle/>
          <a:p>
            <a:r>
              <a:rPr lang="en-GB" dirty="0"/>
              <a:t>Estimated Extreme Loads for Optimus Syria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41918B5-C1B6-42DE-84E3-A27089E17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2974" y="2523301"/>
            <a:ext cx="3600000" cy="2457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BE9728-7372-432E-B965-5F67C5090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3402" y="3978726"/>
            <a:ext cx="3600000" cy="23502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6EC66D-FCF8-409A-AB0E-7A7853408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716" y="1422005"/>
            <a:ext cx="3600000" cy="23502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BFFC21-6B1C-CF74-A82E-B13A4AA6A870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07/10/2025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3D081DA-A8A5-C1CB-77AD-9C29071B50B6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E4B089-517F-9707-5747-4D96B259C748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2785895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7953" y="6511386"/>
            <a:ext cx="9500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Md Aman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 fontScale="90000"/>
          </a:bodyPr>
          <a:lstStyle/>
          <a:p>
            <a:r>
              <a:rPr lang="en-GB" dirty="0"/>
              <a:t>Estimated Extreme Loads for Optimus Syria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F7AA50F-F191-43FB-9189-8FB2D37C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417" y="1783786"/>
            <a:ext cx="5400000" cy="35254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2C250E-8652-42FE-81A9-F3F199CE9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7585" y="1783786"/>
            <a:ext cx="5400000" cy="3528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034D57-B046-5989-5494-64E20836D109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07/10/2025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6E5AA1D-B3E7-F1D8-2555-F787F8997A41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34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69F187-CB0B-622A-90FF-9689F65C8FC1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00654C-A9E5-85E0-B188-F993B82921C1}"/>
              </a:ext>
            </a:extLst>
          </p:cNvPr>
          <p:cNvSpPr/>
          <p:nvPr/>
        </p:nvSpPr>
        <p:spPr>
          <a:xfrm>
            <a:off x="7827264" y="4398264"/>
            <a:ext cx="173736" cy="1920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759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73543" y="6515528"/>
            <a:ext cx="959187" cy="365125"/>
          </a:xfrm>
        </p:spPr>
        <p:txBody>
          <a:bodyPr/>
          <a:lstStyle/>
          <a:p>
            <a:r>
              <a:rPr lang="en-GB" sz="1400" dirty="0">
                <a:solidFill>
                  <a:schemeClr val="bg1"/>
                </a:solidFill>
              </a:rPr>
              <a:t>Md Aman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 fontScale="90000"/>
          </a:bodyPr>
          <a:lstStyle/>
          <a:p>
            <a:r>
              <a:rPr lang="en-GB" dirty="0"/>
              <a:t>Estimated Extreme Loads for Optimus Syria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03B1DA7-5D2F-46E1-8BA0-579E3E500B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368144"/>
              </p:ext>
            </p:extLst>
          </p:nvPr>
        </p:nvGraphicFramePr>
        <p:xfrm>
          <a:off x="1517904" y="1511258"/>
          <a:ext cx="9238935" cy="47619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03693">
                  <a:extLst>
                    <a:ext uri="{9D8B030D-6E8A-4147-A177-3AD203B41FA5}">
                      <a16:colId xmlns:a16="http://schemas.microsoft.com/office/drawing/2014/main" val="1843028824"/>
                    </a:ext>
                  </a:extLst>
                </a:gridCol>
                <a:gridCol w="848347">
                  <a:extLst>
                    <a:ext uri="{9D8B030D-6E8A-4147-A177-3AD203B41FA5}">
                      <a16:colId xmlns:a16="http://schemas.microsoft.com/office/drawing/2014/main" val="3785919078"/>
                    </a:ext>
                  </a:extLst>
                </a:gridCol>
                <a:gridCol w="936740">
                  <a:extLst>
                    <a:ext uri="{9D8B030D-6E8A-4147-A177-3AD203B41FA5}">
                      <a16:colId xmlns:a16="http://schemas.microsoft.com/office/drawing/2014/main" val="3910624802"/>
                    </a:ext>
                  </a:extLst>
                </a:gridCol>
                <a:gridCol w="744138">
                  <a:extLst>
                    <a:ext uri="{9D8B030D-6E8A-4147-A177-3AD203B41FA5}">
                      <a16:colId xmlns:a16="http://schemas.microsoft.com/office/drawing/2014/main" val="1739191976"/>
                    </a:ext>
                  </a:extLst>
                </a:gridCol>
                <a:gridCol w="936740">
                  <a:extLst>
                    <a:ext uri="{9D8B030D-6E8A-4147-A177-3AD203B41FA5}">
                      <a16:colId xmlns:a16="http://schemas.microsoft.com/office/drawing/2014/main" val="1028806242"/>
                    </a:ext>
                  </a:extLst>
                </a:gridCol>
                <a:gridCol w="766026">
                  <a:extLst>
                    <a:ext uri="{9D8B030D-6E8A-4147-A177-3AD203B41FA5}">
                      <a16:colId xmlns:a16="http://schemas.microsoft.com/office/drawing/2014/main" val="3649631468"/>
                    </a:ext>
                  </a:extLst>
                </a:gridCol>
                <a:gridCol w="1016662">
                  <a:extLst>
                    <a:ext uri="{9D8B030D-6E8A-4147-A177-3AD203B41FA5}">
                      <a16:colId xmlns:a16="http://schemas.microsoft.com/office/drawing/2014/main" val="1658488017"/>
                    </a:ext>
                  </a:extLst>
                </a:gridCol>
                <a:gridCol w="911617">
                  <a:extLst>
                    <a:ext uri="{9D8B030D-6E8A-4147-A177-3AD203B41FA5}">
                      <a16:colId xmlns:a16="http://schemas.microsoft.com/office/drawing/2014/main" val="597340241"/>
                    </a:ext>
                  </a:extLst>
                </a:gridCol>
                <a:gridCol w="737486">
                  <a:extLst>
                    <a:ext uri="{9D8B030D-6E8A-4147-A177-3AD203B41FA5}">
                      <a16:colId xmlns:a16="http://schemas.microsoft.com/office/drawing/2014/main" val="3308229780"/>
                    </a:ext>
                  </a:extLst>
                </a:gridCol>
                <a:gridCol w="737486">
                  <a:extLst>
                    <a:ext uri="{9D8B030D-6E8A-4147-A177-3AD203B41FA5}">
                      <a16:colId xmlns:a16="http://schemas.microsoft.com/office/drawing/2014/main" val="4215248931"/>
                    </a:ext>
                  </a:extLst>
                </a:gridCol>
              </a:tblGrid>
              <a:tr h="7799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Blade</a:t>
                      </a: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Edge</a:t>
                      </a: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Blade</a:t>
                      </a: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Flap</a:t>
                      </a: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Rotor</a:t>
                      </a: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Yaw</a:t>
                      </a: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Bearing</a:t>
                      </a: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Tilt</a:t>
                      </a:r>
                    </a:p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Rotor torque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Tower-bottom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Diameter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Tower 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Rated Power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719078"/>
                  </a:ext>
                </a:extLst>
              </a:tr>
              <a:tr h="288884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kNm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kNm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kNm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kNm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kNm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kNm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KW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331944"/>
                  </a:ext>
                </a:extLst>
              </a:tr>
              <a:tr h="4333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Optimus150 WS15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30,103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26,341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18,793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6,941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256,308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7757287"/>
                  </a:ext>
                </a:extLst>
              </a:tr>
              <a:tr h="4333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Optimus150 WS16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12,413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26,770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20,817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284,580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</a:p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3,500</a:t>
                      </a:r>
                    </a:p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49450"/>
                  </a:ext>
                </a:extLst>
              </a:tr>
              <a:tr h="4333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Optimus200 WS17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39,052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100,649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4,503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57,713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27,729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681,780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547953"/>
                  </a:ext>
                </a:extLst>
              </a:tr>
              <a:tr h="43332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Optimus Oceanus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52,998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116,570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103,990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49,073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1,189,800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565185"/>
                  </a:ext>
                </a:extLst>
              </a:tr>
              <a:tr h="4333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Optimus92LE WS19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3,074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8,184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5,082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3,194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64,590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2,000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4936725"/>
                  </a:ext>
                </a:extLst>
              </a:tr>
              <a:tr h="4333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Optimus92LE WS20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4,070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7,495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86,020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2,000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4271040"/>
                  </a:ext>
                </a:extLst>
              </a:tr>
              <a:tr h="4333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Optimus60E WS21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304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2,005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5184375"/>
                  </a:ext>
                </a:extLst>
              </a:tr>
              <a:tr h="3027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Optimus Shakti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18,358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42,563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2,376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29,331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12,496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376,242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178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5,000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057307"/>
                  </a:ext>
                </a:extLst>
              </a:tr>
              <a:tr h="2599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Optimus Syria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18,732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35,830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2,095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32,786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8,500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284,186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5,000</a:t>
                      </a:r>
                    </a:p>
                  </a:txBody>
                  <a:tcPr anchor="ctr">
                    <a:solidFill>
                      <a:srgbClr val="FFFF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9451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9612DEF-409A-41D5-9406-B14AC6C237C6}"/>
              </a:ext>
            </a:extLst>
          </p:cNvPr>
          <p:cNvSpPr txBox="1"/>
          <p:nvPr/>
        </p:nvSpPr>
        <p:spPr>
          <a:xfrm>
            <a:off x="506690" y="1141925"/>
            <a:ext cx="11125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All values represent </a:t>
            </a:r>
            <a:r>
              <a:rPr lang="en-GB" b="1" i="1" dirty="0"/>
              <a:t>extreme loads (ULS)</a:t>
            </a:r>
            <a:r>
              <a:rPr lang="en-GB" i="1" dirty="0"/>
              <a:t> and already include the corresponding partial safety factors (</a:t>
            </a:r>
            <a:r>
              <a:rPr lang="en-GB" i="1" dirty="0" err="1"/>
              <a:t>γF</a:t>
            </a:r>
            <a:r>
              <a:rPr lang="en-GB" i="1" dirty="0"/>
              <a:t>).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5FFBEE-BBA1-6973-7F50-55DDD7487A85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07/10/2025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966721-BB58-D616-9482-6505CB92B3DC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35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132D0-732D-2834-D200-4BC657D7295E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3781607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C211B-7B2E-A082-4B84-D687C71B6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5A399D15-0934-3270-9D73-7E30EBD2B2AF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76F72EC3-6497-7FDC-DC32-E77AFFF86F8C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FBEACCDA-9407-04E4-15EE-12AE08D26BC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953EE94-8FCA-27BB-F9DE-8DCAA02E4DED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8E94110-7480-3AB2-72A1-AE67351F9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7953" y="6511386"/>
            <a:ext cx="9500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Md Aman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A5EA8B-0442-BCB0-7E37-6699291B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/>
          </a:bodyPr>
          <a:lstStyle/>
          <a:p>
            <a:r>
              <a:rPr lang="en-GB" dirty="0"/>
              <a:t>Connected Group &amp; Future Plan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1E7B79-68B2-ABAF-3FD0-7C3257A1E0B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DB188B-BAD2-9868-5185-D835F69DABB0}"/>
              </a:ext>
            </a:extLst>
          </p:cNvPr>
          <p:cNvSpPr txBox="1"/>
          <p:nvPr/>
        </p:nvSpPr>
        <p:spPr>
          <a:xfrm>
            <a:off x="484416" y="1401679"/>
            <a:ext cx="4392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Feedback Control</a:t>
            </a:r>
          </a:p>
          <a:p>
            <a:r>
              <a:rPr lang="en-US" dirty="0"/>
              <a:t>Talked with them for Wind field </a:t>
            </a:r>
          </a:p>
          <a:p>
            <a:r>
              <a:rPr lang="en-US" dirty="0"/>
              <a:t>Simulation result with </a:t>
            </a:r>
            <a:r>
              <a:rPr lang="en-US" dirty="0" err="1"/>
              <a:t>MatLab</a:t>
            </a:r>
            <a:r>
              <a:rPr lang="en-US" dirty="0"/>
              <a:t> Simulink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F89FED-9832-3C96-B381-165F18B5118C}"/>
              </a:ext>
            </a:extLst>
          </p:cNvPr>
          <p:cNvSpPr txBox="1"/>
          <p:nvPr/>
        </p:nvSpPr>
        <p:spPr>
          <a:xfrm>
            <a:off x="7444740" y="1440490"/>
            <a:ext cx="4258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Rotor Blade Design &amp; Structure</a:t>
            </a:r>
          </a:p>
          <a:p>
            <a:r>
              <a:rPr lang="en-US" dirty="0"/>
              <a:t>Provided them the needed parameter for load simulations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0F316-34A4-1816-9D82-069E5EBE6B00}"/>
              </a:ext>
            </a:extLst>
          </p:cNvPr>
          <p:cNvSpPr txBox="1"/>
          <p:nvPr/>
        </p:nvSpPr>
        <p:spPr>
          <a:xfrm>
            <a:off x="484416" y="2722003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next week I’ll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contact with Tower Structure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 </a:t>
            </a:r>
            <a:r>
              <a:rPr lang="en-US" dirty="0" err="1"/>
              <a:t>OpenFast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Turbulent wind Field with </a:t>
            </a:r>
            <a:r>
              <a:rPr lang="en-US" dirty="0" err="1"/>
              <a:t>TurbSim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Other DLC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33537-D3DB-AD02-30C8-6AE090A96F78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07/10/2025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5C036FB-0734-5663-C66F-325E0E0E1100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3860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EB1980-3ADE-1436-5287-8C1347EE4326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3760059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9DB2-1C60-2A59-656D-A5B74C9C4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8A9E759-5D36-7577-1B72-EEFA19D202C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DF2E086-1F77-7ADA-A072-C1020548044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6784C5A-545D-7FC3-0803-92836236CBE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F48FE32-30A8-91E8-073B-1CE94513A3C5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2C03B4-4368-B8A0-5078-A33BA60C0D0C}"/>
              </a:ext>
            </a:extLst>
          </p:cNvPr>
          <p:cNvSpPr txBox="1"/>
          <p:nvPr/>
        </p:nvSpPr>
        <p:spPr>
          <a:xfrm>
            <a:off x="463483" y="1401679"/>
            <a:ext cx="10547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Reports of the OPTIMUS projects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Loads and site conditions for wind turbines, DNVGL-ST-437,Edition November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NREL 5 MW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Simulation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Seminar 2025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Mr.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Manjock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637D13D-45AC-B8AD-BD11-124F6437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49407" y="6515528"/>
            <a:ext cx="975176" cy="365125"/>
          </a:xfrm>
        </p:spPr>
        <p:txBody>
          <a:bodyPr/>
          <a:lstStyle/>
          <a:p>
            <a:r>
              <a:rPr lang="en-GB" sz="1400" dirty="0">
                <a:solidFill>
                  <a:schemeClr val="bg1"/>
                </a:solidFill>
              </a:rPr>
              <a:t>Md Aman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E1DA7A-832B-59A9-3560-8C4D55C2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2724774" cy="712728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0213FB-EC9C-6767-58CC-49D609115B8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0B4C1C-527A-83A2-90B3-666A056F7C49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07/10/2025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1129FCA-49E1-C2AD-B541-FCEDEF0BB603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376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37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63EE5-B3E5-55A6-0898-3C96C1BE7B95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4231058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13D3613-1229-23C4-BBAC-0C4D5D5524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Weekly report: Feedback Controller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11943A6-016A-175F-ED49-9090C8C309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noProof="0" dirty="0"/>
              <a:t>Week number: 02</a:t>
            </a:r>
          </a:p>
          <a:p>
            <a:r>
              <a:rPr lang="en-US" sz="2000" noProof="0" dirty="0"/>
              <a:t>Date: 07/10/2025</a:t>
            </a:r>
          </a:p>
          <a:p>
            <a:r>
              <a:rPr lang="en-US" sz="2000" noProof="0" dirty="0"/>
              <a:t>Supervisor: Prof. Dr.-Ing. David Schlipf</a:t>
            </a:r>
          </a:p>
          <a:p>
            <a:endParaRPr lang="en-US" sz="2000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1D66077-75E8-B72F-9B4E-64E062858EC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420430" y="4909741"/>
            <a:ext cx="5128821" cy="758312"/>
          </a:xfrm>
        </p:spPr>
        <p:txBody>
          <a:bodyPr/>
          <a:lstStyle/>
          <a:p>
            <a:r>
              <a:rPr lang="en-US" noProof="0" dirty="0"/>
              <a:t>Group members: Mirza Dincer, Saurabh Pankaj Jha</a:t>
            </a:r>
          </a:p>
          <a:p>
            <a:r>
              <a:rPr lang="en-US" noProof="0" dirty="0"/>
              <a:t>Presenter: Mirza Dincer</a:t>
            </a:r>
          </a:p>
          <a:p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51974-AA80-93E7-DE29-6B240912C06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07/10/2025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1378A-4F01-6B30-CC0C-0D06C211A4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D90F1C-B0AB-81E1-63B6-F10AE37370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777680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396C42-5C8A-4DF6-469E-AA02488B5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Tasks of the Week</a:t>
            </a:r>
          </a:p>
          <a:p>
            <a:r>
              <a:rPr lang="en-US" noProof="0" dirty="0"/>
              <a:t>Why IEA 3.4 MW?</a:t>
            </a:r>
          </a:p>
          <a:p>
            <a:r>
              <a:rPr lang="en-US" noProof="0" dirty="0"/>
              <a:t>ROSCO Workflow</a:t>
            </a:r>
          </a:p>
          <a:p>
            <a:r>
              <a:rPr lang="en-US" noProof="0" dirty="0"/>
              <a:t>Simulation Settings</a:t>
            </a:r>
          </a:p>
          <a:p>
            <a:r>
              <a:rPr lang="en-US" noProof="0" dirty="0"/>
              <a:t>Results</a:t>
            </a:r>
          </a:p>
          <a:p>
            <a:r>
              <a:rPr lang="en-US" noProof="0" dirty="0"/>
              <a:t>Conclusion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0BEDA-D340-0E86-7B6A-D958296C7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List of Contents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26A6A-DC19-EFAF-AC42-F8701A3F5C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Mirza Dincer - 780261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A55B5-D29A-D64C-52F3-986289E5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07/10/2025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052D8F-1675-605E-CB1B-9CD5E63E8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39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B39CA5-143A-78A6-B398-AAF845BF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886704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en-US" dirty="0"/>
              <a:t>Benchmark Wind Turbines &amp; Why it matters</a:t>
            </a:r>
            <a:endParaRPr lang="en-GB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4941C66-F67D-47E9-8D08-622A52F2E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Bakhtyar Karim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FDD682-B40F-C5C9-1855-56A85BC15BC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D1EE79A-E6D4-4691-9116-935A2AA336A9}" type="datetime1">
              <a:rPr lang="en-GB" smtClean="0"/>
              <a:t>07/10/2025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68328F-481A-A412-4E89-23ACFE133D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- PM 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4</a:t>
            </a:fld>
            <a:endParaRPr lang="en-GB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11AAC40-D4A5-6AC8-BE73-CD4035EA05F5}"/>
              </a:ext>
            </a:extLst>
          </p:cNvPr>
          <p:cNvSpPr txBox="1">
            <a:spLocks/>
          </p:cNvSpPr>
          <p:nvPr/>
        </p:nvSpPr>
        <p:spPr>
          <a:xfrm>
            <a:off x="655320" y="1606650"/>
            <a:ext cx="112971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Benchmarking means studying existing wind turbines in the market that match our general concept 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benchmarks matters?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/>
              <a:t>Helps us learn from proven 5 MW turbine designs used in real world environments  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/>
              <a:t>Supports future decisions in further details of drivetrain, tower, and control systems  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/>
              <a:t>Reduces risk by aligning with certifiable and manufacturable configurations  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/>
              <a:t>Provides technical references for all teams to start concept development  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/>
              <a:t>Ensures we follow industry best practices and can justify our design choices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448D9FF-3065-3A72-1360-30FC4F0D9A16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[1], [2], [3]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53850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D1F737-C9E5-D61C-802C-D8AA46A8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Tasks of the Week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CE80E-4A9A-B819-E481-DA6D7AC2F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noProof="0" dirty="0"/>
              <a:t>Migrate files of IEA 3.4-MW model to </a:t>
            </a:r>
            <a:r>
              <a:rPr lang="en-US" b="1" noProof="0" dirty="0"/>
              <a:t>OpenFAST v3.0 </a:t>
            </a:r>
            <a:r>
              <a:rPr lang="en-US" noProof="0" dirty="0"/>
              <a:t>and </a:t>
            </a:r>
            <a:r>
              <a:rPr lang="en-US" b="1" noProof="0" dirty="0"/>
              <a:t>ROSCO v2.6.0 </a:t>
            </a:r>
            <a:r>
              <a:rPr lang="en-US" noProof="0" dirty="0"/>
              <a:t>due to them being compatible for Lidar applications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noProof="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noProof="0" dirty="0"/>
              <a:t>Run Simulation of the IEA 3.4-MW with </a:t>
            </a:r>
            <a:r>
              <a:rPr lang="en-US" b="1" noProof="0" dirty="0"/>
              <a:t>feedback-only control </a:t>
            </a:r>
            <a:r>
              <a:rPr lang="en-US" noProof="0" dirty="0"/>
              <a:t>without Lidar-Assisted controller.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22DFD0-8551-3A05-D2F0-A2FEDE79CB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Mirza Dincer - 780261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189547C-E522-4813-C302-A8977F7E796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07/10/2025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804BE1C-7C80-B8F9-3A23-EBD96702EEC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40</a:t>
            </a:fld>
            <a:endParaRPr lang="en-US" noProof="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2FC9593-3854-FCA1-E2BE-010AAED06C6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3005224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859E-1019-5564-C7D8-9D3BE326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Why IEA 3.4 MW 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B63E8-26EC-2DE3-1AB0-79ED949DA9E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Mirza Dincer - 780261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B28D26-F46D-C5CB-8B50-BEBD4C5F69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noProof="0" dirty="0">
                <a:hlinkClick r:id="rId2" action="ppaction://hlinksldjump"/>
              </a:rPr>
              <a:t>[1]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8C8E24-7521-49CA-E418-FEA63B9E2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726" y="1397000"/>
            <a:ext cx="10515600" cy="4356100"/>
          </a:xfrm>
        </p:spPr>
        <p:txBody>
          <a:bodyPr>
            <a:noAutofit/>
          </a:bodyPr>
          <a:lstStyle/>
          <a:p>
            <a:pPr marL="285750" indent="-285750"/>
            <a:r>
              <a:rPr lang="en-US" noProof="0" dirty="0">
                <a:latin typeface="Aptos" panose="020B0004020202020204" pitchFamily="34" charset="0"/>
              </a:rPr>
              <a:t>Rated power capacity: 3.4 MW, designed for utility-scale wind energy generation.</a:t>
            </a:r>
          </a:p>
          <a:p>
            <a:endParaRPr lang="en-US" noProof="0" dirty="0">
              <a:latin typeface="Aptos" panose="020B0004020202020204" pitchFamily="34" charset="0"/>
            </a:endParaRPr>
          </a:p>
          <a:p>
            <a:pPr marL="285750" indent="-285750"/>
            <a:r>
              <a:rPr lang="en-US" noProof="0" dirty="0">
                <a:latin typeface="Aptos" panose="020B0004020202020204" pitchFamily="34" charset="0"/>
              </a:rPr>
              <a:t>Supports advanced control strategies such as individual pitch control and yaw optimization.</a:t>
            </a:r>
          </a:p>
          <a:p>
            <a:pPr marL="285750" indent="-285750"/>
            <a:endParaRPr lang="en-US" noProof="0" dirty="0">
              <a:latin typeface="Aptos" panose="020B0004020202020204" pitchFamily="34" charset="0"/>
            </a:endParaRPr>
          </a:p>
          <a:p>
            <a:pPr marL="285750" indent="-285750"/>
            <a:r>
              <a:rPr lang="en-US" noProof="0" dirty="0">
                <a:latin typeface="Aptos" panose="020B0004020202020204" pitchFamily="34" charset="0"/>
              </a:rPr>
              <a:t>ROSCO implementation allows research-driven improvements and customization for specific turbine control requirements.</a:t>
            </a:r>
          </a:p>
          <a:p>
            <a:endParaRPr lang="en-US" noProof="0" dirty="0">
              <a:latin typeface="Aptos" panose="020B0004020202020204" pitchFamily="34" charset="0"/>
            </a:endParaRPr>
          </a:p>
          <a:p>
            <a:pPr marL="285750" indent="-285750"/>
            <a:r>
              <a:rPr lang="en-US" noProof="0" dirty="0">
                <a:latin typeface="Aptos" panose="020B0004020202020204" pitchFamily="34" charset="0"/>
              </a:rPr>
              <a:t>Facilitates simulation and testing through OpenFAST.</a:t>
            </a:r>
          </a:p>
          <a:p>
            <a:pPr marL="285750" indent="-285750"/>
            <a:endParaRPr lang="en-US" noProof="0" dirty="0">
              <a:latin typeface="Aptos" panose="020B0004020202020204" pitchFamily="34" charset="0"/>
            </a:endParaRPr>
          </a:p>
          <a:p>
            <a:pPr marL="285750" indent="-285750"/>
            <a:r>
              <a:rPr lang="en-US" noProof="0" dirty="0">
                <a:latin typeface="Aptos" panose="020B0004020202020204" pitchFamily="34" charset="0"/>
              </a:rPr>
              <a:t>Clean and well documented example to start.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BE8DBB-C4C5-AA1E-1015-561EB833D5E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07/10/2025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441EC-D35B-15DB-8045-02D17262DB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41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3CA3D5-B58E-E564-1669-573BC753E6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3227766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5869B-45CB-D92B-F65E-ED5CF465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ROSCO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CDA16-7E5B-23AA-AEE2-7FB881669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3345"/>
            <a:ext cx="5361432" cy="4608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DLL (Dynamic Link Library)</a:t>
            </a:r>
            <a:endParaRPr lang="en-US" noProof="0" dirty="0"/>
          </a:p>
          <a:p>
            <a:r>
              <a:rPr lang="en-US" noProof="0" dirty="0"/>
              <a:t>Linked via </a:t>
            </a:r>
            <a:r>
              <a:rPr lang="en-US" b="1" noProof="0" dirty="0" err="1"/>
              <a:t>ServoDyn</a:t>
            </a:r>
            <a:r>
              <a:rPr lang="en-US" noProof="0" dirty="0"/>
              <a:t>.</a:t>
            </a:r>
          </a:p>
          <a:p>
            <a:r>
              <a:rPr lang="en-US" noProof="0" dirty="0"/>
              <a:t>Manages I/O between OpenFAST and control logic.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b="1" noProof="0" dirty="0"/>
              <a:t>IN (Controller Input)</a:t>
            </a:r>
            <a:endParaRPr lang="en-US" noProof="0" dirty="0"/>
          </a:p>
          <a:p>
            <a:r>
              <a:rPr lang="en-US" noProof="0" dirty="0"/>
              <a:t>Parameter file for the DLL.</a:t>
            </a:r>
          </a:p>
          <a:p>
            <a:r>
              <a:rPr lang="en-US" noProof="0" dirty="0"/>
              <a:t>Holds feature flags, modes, gains.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9F43F-8865-91BE-3DBD-EEF88C06E8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Mirza Dincer - 780261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0A327-0FA8-3AC0-7298-C6C4BA5639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noProof="0" dirty="0">
                <a:hlinkClick r:id="rId2" action="ppaction://hlinksldjump"/>
              </a:rPr>
              <a:t>[2]</a:t>
            </a:r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98DA6-540C-C090-4955-942B0049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297" y="2508187"/>
            <a:ext cx="4960503" cy="1841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1EEC2D-7CCC-9356-0B39-55A7E2CDA0A7}"/>
              </a:ext>
            </a:extLst>
          </p:cNvPr>
          <p:cNvSpPr txBox="1"/>
          <p:nvPr/>
        </p:nvSpPr>
        <p:spPr>
          <a:xfrm>
            <a:off x="6393297" y="4349812"/>
            <a:ext cx="48817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noProof="0" dirty="0"/>
              <a:t>Standard ROSCO workflow showing controller structure and interaction between OpenFAST and ROSCO.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01F8B71-00CF-6DEE-8CB6-8B02B1F403D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07/10/2025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78E386-6418-36B5-BC71-953E4548F27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42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EE5743E-6C2E-14D0-4F3D-A064890B37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412083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014A-E551-46E6-4D70-23D8AE25A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Simulation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418FB-1A95-32DF-3239-24BDDE0A8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001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noProof="0" dirty="0"/>
          </a:p>
          <a:p>
            <a:r>
              <a:rPr lang="en-US" b="1" noProof="0" dirty="0"/>
              <a:t>30 seconds </a:t>
            </a:r>
            <a:r>
              <a:rPr lang="en-US" noProof="0" dirty="0"/>
              <a:t>of simulation.</a:t>
            </a:r>
          </a:p>
          <a:p>
            <a:endParaRPr lang="en-US" noProof="0" dirty="0"/>
          </a:p>
          <a:p>
            <a:r>
              <a:rPr lang="en-US" noProof="0" dirty="0"/>
              <a:t>Wind speed with </a:t>
            </a:r>
            <a:r>
              <a:rPr lang="en-US" b="1" noProof="0" dirty="0"/>
              <a:t>12 m/s</a:t>
            </a:r>
            <a:r>
              <a:rPr lang="en-US" noProof="0" dirty="0"/>
              <a:t>, ‘Mexican Hat’ shaped </a:t>
            </a:r>
            <a:r>
              <a:rPr lang="en-US" b="1" noProof="0" dirty="0"/>
              <a:t>gust up to 15 m/s</a:t>
            </a:r>
            <a:r>
              <a:rPr lang="en-US" noProof="0" dirty="0"/>
              <a:t>.</a:t>
            </a:r>
          </a:p>
          <a:p>
            <a:pPr marL="0" indent="0">
              <a:buNone/>
            </a:pPr>
            <a:endParaRPr lang="en-US" noProof="0" dirty="0"/>
          </a:p>
          <a:p>
            <a:r>
              <a:rPr lang="en-US" noProof="0" dirty="0"/>
              <a:t>Only enabled </a:t>
            </a:r>
            <a:r>
              <a:rPr lang="en-US" b="1" noProof="0" dirty="0"/>
              <a:t>Rotor DOF </a:t>
            </a:r>
            <a:r>
              <a:rPr lang="en-US" noProof="0" dirty="0"/>
              <a:t>and </a:t>
            </a:r>
            <a:r>
              <a:rPr lang="en-US" b="1" noProof="0" dirty="0"/>
              <a:t>First fore-aft tower bending-mode DOF.</a:t>
            </a:r>
          </a:p>
          <a:p>
            <a:endParaRPr lang="en-US" b="1" noProof="0" dirty="0"/>
          </a:p>
          <a:p>
            <a:r>
              <a:rPr lang="en-US" noProof="0" dirty="0"/>
              <a:t>Set initial conditions of </a:t>
            </a:r>
            <a:r>
              <a:rPr lang="en-US" b="1" noProof="0" dirty="0"/>
              <a:t>rotor speed</a:t>
            </a:r>
            <a:r>
              <a:rPr lang="en-US" noProof="0" dirty="0"/>
              <a:t>, </a:t>
            </a:r>
            <a:r>
              <a:rPr lang="en-US" b="1" noProof="0" dirty="0"/>
              <a:t>pitch angle</a:t>
            </a:r>
            <a:r>
              <a:rPr lang="en-US" noProof="0" dirty="0"/>
              <a:t>, </a:t>
            </a:r>
            <a:r>
              <a:rPr lang="en-US" b="1" noProof="0" dirty="0"/>
              <a:t>tower top positions</a:t>
            </a:r>
            <a:r>
              <a:rPr lang="en-US" noProof="0" dirty="0"/>
              <a:t>. So that turbine starts in </a:t>
            </a:r>
            <a:r>
              <a:rPr lang="en-US" b="1" noProof="0" dirty="0"/>
              <a:t>steady state</a:t>
            </a:r>
            <a:r>
              <a:rPr lang="en-US" noProof="0" dirty="0"/>
              <a:t>.</a:t>
            </a:r>
          </a:p>
          <a:p>
            <a:endParaRPr lang="en-US" noProof="0" dirty="0"/>
          </a:p>
          <a:p>
            <a:r>
              <a:rPr lang="en-US" noProof="0" dirty="0"/>
              <a:t>Running only </a:t>
            </a:r>
            <a:r>
              <a:rPr lang="en-US" b="1" noProof="0" dirty="0"/>
              <a:t>feedback controller</a:t>
            </a:r>
            <a:r>
              <a:rPr lang="en-US" noProof="0" dirty="0"/>
              <a:t>, no Lidar-assisted controller.</a:t>
            </a:r>
          </a:p>
          <a:p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ED178-CF14-8DB3-640A-32A97EECBD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Mirza Dincer - 780261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3DA93E-3EAB-492B-FA78-A58A9B3BF58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07/10/2025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7F047-1B81-4105-A9D1-7AEFB278981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43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ED9E7A-206C-016E-7640-661FEF8A662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501424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14489-352A-DB16-B08A-EF935A27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900F2-8880-8912-9BB2-A8A764B85C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Mirza Dincer - 780261</a:t>
            </a:r>
          </a:p>
        </p:txBody>
      </p:sp>
      <p:pic>
        <p:nvPicPr>
          <p:cNvPr id="10" name="Content Placeholder 9" descr="A graph of a graph&#10;&#10;AI-generated content may be incorrect.">
            <a:extLst>
              <a:ext uri="{FF2B5EF4-FFF2-40B4-BE49-F238E27FC236}">
                <a16:creationId xmlns:a16="http://schemas.microsoft.com/office/drawing/2014/main" id="{955DCD45-DEDD-B888-A83C-25D2E4882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93" y="1298893"/>
            <a:ext cx="9150457" cy="497437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9C57F-9D2A-E46C-D065-BE965BE2985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07/10/2025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1EF4E-72B2-57F7-5F62-22708D9E35B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44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EE66F-0924-C835-6D3F-1AC901715B8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80EA5-02CD-9646-E33B-6CE05DDBB805}"/>
              </a:ext>
            </a:extLst>
          </p:cNvPr>
          <p:cNvSpPr txBox="1"/>
          <p:nvPr/>
        </p:nvSpPr>
        <p:spPr>
          <a:xfrm>
            <a:off x="2414049" y="6273263"/>
            <a:ext cx="61436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noProof="0" dirty="0"/>
              <a:t>Simulation results for IEA 3.4 MW with feedback control.</a:t>
            </a:r>
          </a:p>
        </p:txBody>
      </p:sp>
    </p:spTree>
    <p:extLst>
      <p:ext uri="{BB962C8B-B14F-4D97-AF65-F5344CB8AC3E}">
        <p14:creationId xmlns:p14="http://schemas.microsoft.com/office/powerpoint/2010/main" val="3007768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FF05-E4FA-0C0D-C7B9-03579DF8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D35A5-984A-3432-0D9F-CBB831617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89300"/>
          </a:xfrm>
        </p:spPr>
        <p:txBody>
          <a:bodyPr/>
          <a:lstStyle/>
          <a:p>
            <a:r>
              <a:rPr lang="en-US" noProof="0" dirty="0"/>
              <a:t>Learned how to couple ROSCO and OpenFAST.</a:t>
            </a:r>
          </a:p>
          <a:p>
            <a:endParaRPr lang="en-US" noProof="0" dirty="0"/>
          </a:p>
          <a:p>
            <a:r>
              <a:rPr lang="en-US" noProof="0" dirty="0"/>
              <a:t>Learned how to update OpenFAST files and ROSCO.</a:t>
            </a:r>
          </a:p>
          <a:p>
            <a:endParaRPr lang="en-US" noProof="0" dirty="0"/>
          </a:p>
          <a:p>
            <a:r>
              <a:rPr lang="en-US" noProof="0" dirty="0"/>
              <a:t>Should discuss with load and dynamics team for OpenFAST version for the project.</a:t>
            </a:r>
          </a:p>
          <a:p>
            <a:endParaRPr lang="en-US" noProof="0" dirty="0"/>
          </a:p>
          <a:p>
            <a:r>
              <a:rPr lang="en-US" noProof="0" dirty="0"/>
              <a:t>Will be updating GitHub simulation files.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57715-04AD-1733-D6EE-3ED2075EF0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Mirza Dincer - 780261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E55E15D-A89A-0E88-0C10-DCC57A70042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07/10/2025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20AAE9-4FCB-81C8-9E6C-E44698F413F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45</a:t>
            </a:fld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4600388-DD13-10AE-D6E8-C3B2B3F898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2692545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BC3E4-46A2-6041-93CA-C0D221EB6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Bibliography – Feedback Controller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07CE3-B33D-7362-1D48-132786349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>
                <a:latin typeface="Arial" panose="020B0604020202020204" pitchFamily="34" charset="0"/>
                <a:hlinkClick r:id="rId2" action="ppaction://hlinksldjump"/>
              </a:rPr>
              <a:t>[1]</a:t>
            </a:r>
            <a:r>
              <a:rPr lang="en-US" noProof="0" dirty="0">
                <a:latin typeface="Arial" panose="020B0604020202020204" pitchFamily="34" charset="0"/>
              </a:rPr>
              <a:t> P. Bortolotti </a:t>
            </a:r>
            <a:r>
              <a:rPr lang="en-US" i="1" noProof="0" dirty="0">
                <a:latin typeface="Arial" panose="020B0604020202020204" pitchFamily="34" charset="0"/>
              </a:rPr>
              <a:t>et al.</a:t>
            </a:r>
            <a:r>
              <a:rPr lang="en-US" noProof="0" dirty="0">
                <a:latin typeface="Arial" panose="020B0604020202020204" pitchFamily="34" charset="0"/>
              </a:rPr>
              <a:t>, “IEA Wind TCP Task 37: Systems Engineering in Wind Energy - WP2.1 Reference Wind Turbines,” </a:t>
            </a:r>
            <a:r>
              <a:rPr lang="en-US" i="1" noProof="0" dirty="0">
                <a:latin typeface="Arial" panose="020B0604020202020204" pitchFamily="34" charset="0"/>
              </a:rPr>
              <a:t>OSTI OAI (U.S. Department of Energy Office of Scientific and Technical Information)</a:t>
            </a:r>
            <a:r>
              <a:rPr lang="en-US" noProof="0" dirty="0">
                <a:latin typeface="Arial" panose="020B0604020202020204" pitchFamily="34" charset="0"/>
              </a:rPr>
              <a:t>, May 2019, </a:t>
            </a:r>
            <a:r>
              <a:rPr lang="en-US" noProof="0" dirty="0" err="1">
                <a:latin typeface="Arial" panose="020B0604020202020204" pitchFamily="34" charset="0"/>
              </a:rPr>
              <a:t>doi</a:t>
            </a:r>
            <a:r>
              <a:rPr lang="en-US" noProof="0" dirty="0">
                <a:latin typeface="Arial" panose="020B0604020202020204" pitchFamily="34" charset="0"/>
              </a:rPr>
              <a:t>: </a:t>
            </a:r>
            <a:r>
              <a:rPr lang="en-US" noProof="0" dirty="0">
                <a:latin typeface="Arial" panose="020B0604020202020204" pitchFamily="34" charset="0"/>
                <a:hlinkClick r:id="rId3"/>
              </a:rPr>
              <a:t>https://doi.org/10.2172/1529216</a:t>
            </a:r>
            <a:r>
              <a:rPr lang="en-US" noProof="0" dirty="0">
                <a:latin typeface="Arial" panose="020B0604020202020204" pitchFamily="34" charset="0"/>
              </a:rPr>
              <a:t>.</a:t>
            </a:r>
          </a:p>
          <a:p>
            <a:r>
              <a:rPr lang="en-US" noProof="0" dirty="0">
                <a:latin typeface="Arial" panose="020B0604020202020204" pitchFamily="34" charset="0"/>
                <a:hlinkClick r:id="rId4" action="ppaction://hlinksldjump"/>
              </a:rPr>
              <a:t>[2] </a:t>
            </a:r>
            <a:r>
              <a:rPr lang="en-US" noProof="0" dirty="0">
                <a:latin typeface="Arial" panose="020B0604020202020204" pitchFamily="34" charset="0"/>
              </a:rPr>
              <a:t>N. J. Abbas, D. S. Zalkind, L. Pao, and A. Wright, “A reference open-source controller for fixed and floating offshore wind turbines,” </a:t>
            </a:r>
            <a:r>
              <a:rPr lang="en-US" i="1" noProof="0" dirty="0">
                <a:latin typeface="Arial" panose="020B0604020202020204" pitchFamily="34" charset="0"/>
              </a:rPr>
              <a:t>Wind Energy Science</a:t>
            </a:r>
            <a:r>
              <a:rPr lang="en-US" noProof="0" dirty="0">
                <a:latin typeface="Arial" panose="020B0604020202020204" pitchFamily="34" charset="0"/>
              </a:rPr>
              <a:t>, vol. 7, no. 1, pp. 53–73, Jan. 2022, </a:t>
            </a:r>
            <a:r>
              <a:rPr lang="en-US" noProof="0" dirty="0" err="1">
                <a:latin typeface="Arial" panose="020B0604020202020204" pitchFamily="34" charset="0"/>
              </a:rPr>
              <a:t>doi</a:t>
            </a:r>
            <a:r>
              <a:rPr lang="en-US" noProof="0" dirty="0">
                <a:latin typeface="Arial" panose="020B0604020202020204" pitchFamily="34" charset="0"/>
              </a:rPr>
              <a:t>: https://doi.org/10.5194/wes-7-53-2022.</a:t>
            </a:r>
          </a:p>
          <a:p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940748-6FE7-DDD1-3A8B-E83780012F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490CD-F445-5E1C-D0AF-3E6081732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07/10/2025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E3CB9-B39C-B727-384B-E1F1BCF88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46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CBFA-B73D-E6B6-E4BA-DC014170C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753867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/>
          <a:p>
            <a:r>
              <a:rPr lang="it-IT" sz="4000" dirty="0"/>
              <a:t>Report: Lidar Assisted Controller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lang="it-IT" sz="2000" dirty="0"/>
              <a:t>Date: </a:t>
            </a:r>
            <a:r>
              <a:rPr lang="de-DE" sz="2000" dirty="0"/>
              <a:t>05/10</a:t>
            </a:r>
            <a:r>
              <a:rPr lang="it-IT" sz="2000" dirty="0"/>
              <a:t>/2025</a:t>
            </a:r>
          </a:p>
          <a:p>
            <a:r>
              <a:rPr lang="it-IT" sz="2000" dirty="0"/>
              <a:t>Supervisor: Prof. David Schlipf</a:t>
            </a:r>
            <a:endParaRPr lang="en-GB" sz="2000" dirty="0"/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Group members: </a:t>
            </a:r>
            <a:r>
              <a:rPr lang="en-US" sz="1400" dirty="0"/>
              <a:t>Annika Gathje, Hesham Mahmoud, Midhun </a:t>
            </a:r>
            <a:r>
              <a:rPr lang="en-US" sz="1400" dirty="0" err="1"/>
              <a:t>Kanichattu</a:t>
            </a:r>
            <a:r>
              <a:rPr lang="en-US" sz="1400" dirty="0"/>
              <a:t> Venu</a:t>
            </a:r>
            <a:endParaRPr lang="de-DE" sz="1400" dirty="0"/>
          </a:p>
        </p:txBody>
      </p:sp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>
                <a:solidFill>
                  <a:schemeClr val="bg1"/>
                </a:solidFill>
              </a:rPr>
              <a:t>47</a:t>
            </a:fld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952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86CEB-E000-D8D5-403A-E408F5406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91455EA7-15BD-F4A4-31BA-BE2FFF632BBF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AFC8C499-3050-0B94-69A5-D555E9CF13CF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12FE72B-2723-29C8-465E-6FFB26C5B80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FFCDE41-DAA5-F208-8504-2C417518DB8E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13195CD-E79D-6834-74C8-B6C504F7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>
                <a:solidFill>
                  <a:schemeClr val="bg1"/>
                </a:solidFill>
              </a:rPr>
              <a:t>48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562DA4-FD02-E83E-883F-1CA71980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827704" cy="698131"/>
          </a:xfrm>
        </p:spPr>
        <p:txBody>
          <a:bodyPr>
            <a:normAutofit fontScale="90000"/>
          </a:bodyPr>
          <a:lstStyle/>
          <a:p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de-DE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e-DE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simulator</a:t>
            </a:r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OpenFAST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85A660-F2C2-03D2-43B8-E93EE69EE94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530B25F-957C-0EDB-2A31-87CE0F81C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7855037"/>
              </p:ext>
            </p:extLst>
          </p:nvPr>
        </p:nvGraphicFramePr>
        <p:xfrm>
          <a:off x="310896" y="1350247"/>
          <a:ext cx="9336024" cy="500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2765DEF2-9E6B-E904-892F-E7A1C0248B65}"/>
              </a:ext>
            </a:extLst>
          </p:cNvPr>
          <p:cNvSpPr/>
          <p:nvPr/>
        </p:nvSpPr>
        <p:spPr>
          <a:xfrm>
            <a:off x="310896" y="1401679"/>
            <a:ext cx="9336024" cy="1585411"/>
          </a:xfrm>
          <a:prstGeom prst="rect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ED1C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C8773581-DC82-8C1A-9371-1EC6CC6803A1}"/>
                  </a:ext>
                </a:extLst>
              </p14:cNvPr>
              <p14:cNvContentPartPr/>
              <p14:nvPr/>
            </p14:nvContentPartPr>
            <p14:xfrm>
              <a:off x="9697734" y="3852337"/>
              <a:ext cx="360" cy="3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C8773581-DC82-8C1A-9371-1EC6CC6803A1}"/>
                  </a:ext>
                </a:extLst>
              </p:cNvPr>
              <p:cNvPicPr/>
              <p:nvPr/>
            </p:nvPicPr>
            <p:blipFill>
              <a:blip r:embed="R264f0c51e3af4526"/>
              <a:stretch>
                <a:fillRect/>
              </a:stretch>
            </p:blipFill>
            <p:spPr>
              <a:xfrm>
                <a:off x="9688734" y="384333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0684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FAD7-B899-8A58-C5E6-0ADFFCFF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Frozen</a:t>
            </a:r>
            <a:r>
              <a:rPr lang="de-DE" dirty="0"/>
              <a:t> </a:t>
            </a:r>
            <a:r>
              <a:rPr lang="de-DE"/>
              <a:t>turbulence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78BBE-8EEB-3C8E-C272-1B8ACDD4B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/>
              <a:t>49</a:t>
            </a:fld>
            <a:endParaRPr lang="en-GB"/>
          </a:p>
        </p:txBody>
      </p:sp>
      <p:sp>
        <p:nvSpPr>
          <p:cNvPr id="5" name="Free-form: Shape 13">
            <a:extLst>
              <a:ext uri="{FF2B5EF4-FFF2-40B4-BE49-F238E27FC236}">
                <a16:creationId xmlns:a16="http://schemas.microsoft.com/office/drawing/2014/main" id="{9431294D-F8E6-2CB1-DD5A-986C1E46BCF7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04E891-378D-319D-44B5-52C417A0F7F6}"/>
              </a:ext>
            </a:extLst>
          </p:cNvPr>
          <p:cNvCxnSpPr/>
          <p:nvPr/>
        </p:nvCxnSpPr>
        <p:spPr>
          <a:xfrm>
            <a:off x="486508" y="1690688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hteck 17">
            <a:extLst>
              <a:ext uri="{FF2B5EF4-FFF2-40B4-BE49-F238E27FC236}">
                <a16:creationId xmlns:a16="http://schemas.microsoft.com/office/drawing/2014/main" id="{7A04E939-AB63-1A08-E6C9-D73C0BD4D021}"/>
              </a:ext>
            </a:extLst>
          </p:cNvPr>
          <p:cNvSpPr/>
          <p:nvPr/>
        </p:nvSpPr>
        <p:spPr>
          <a:xfrm>
            <a:off x="0" y="6372199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FB48067-6CA4-7962-C46D-44E2E20D4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523" y="1926219"/>
            <a:ext cx="8128000" cy="369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00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BE98F-44E9-829D-D468-EE774789B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4576EA-5C6F-0953-7FEB-182024DFF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82004" cy="1325563"/>
          </a:xfrm>
        </p:spPr>
        <p:txBody>
          <a:bodyPr>
            <a:normAutofit/>
          </a:bodyPr>
          <a:lstStyle/>
          <a:p>
            <a:r>
              <a:rPr lang="de-DE" dirty="0"/>
              <a:t>2. </a:t>
            </a:r>
            <a:r>
              <a:rPr lang="en-US" dirty="0"/>
              <a:t>Common industry configuration (5 MW Class)</a:t>
            </a:r>
            <a:endParaRPr lang="en-GB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6958C45-284D-3593-2C20-F4EA1F7B8D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Bakhtyar </a:t>
            </a:r>
            <a:r>
              <a:rPr lang="en-GB" dirty="0" err="1"/>
              <a:t>karim</a:t>
            </a:r>
            <a:endParaRPr lang="en-GB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07AD61-3E44-729F-2B2B-AFFD01125A0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D1EE79A-E6D4-4691-9116-935A2AA336A9}" type="datetime1">
              <a:rPr lang="en-GB" smtClean="0"/>
              <a:t>07/10/2025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6582EC2-5D3B-9AE7-DC20-C5C18285D7B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- PM/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823FDA-B8A7-14B7-8725-88D3C8E83A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5</a:t>
            </a:fld>
            <a:endParaRPr lang="en-GB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3333D8E-F303-D942-68E5-638C72833C44}"/>
              </a:ext>
            </a:extLst>
          </p:cNvPr>
          <p:cNvSpPr txBox="1">
            <a:spLocks/>
          </p:cNvSpPr>
          <p:nvPr/>
        </p:nvSpPr>
        <p:spPr>
          <a:xfrm>
            <a:off x="655320" y="16066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romanLcPeriod"/>
            </a:pPr>
            <a:r>
              <a:rPr lang="en-US" dirty="0"/>
              <a:t>Rated Power: 5–5.7 MW  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/>
              <a:t>Rotor Diameter: 145–163 m  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/>
              <a:t>Hub Heights: Typically between 100–127 m  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/>
              <a:t>Generator Type: Mostly DFIG  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/>
              <a:t>Drivetrain Concept: 3 point suspension 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/>
              <a:t>Target Wind Class: IEC IIIA, low to moderate wind sites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configurations are used in modern turbines installed in Turkey, India, Spain, and the Middle East.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B1712F7-4B9C-6744-7178-13016C501A57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[1], [2], [3], [4], [5]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42582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86CEB-E000-D8D5-403A-E408F5406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91455EA7-15BD-F4A4-31BA-BE2FFF632BBF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AFC8C499-3050-0B94-69A5-D555E9CF13CF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12FE72B-2723-29C8-465E-6FFB26C5B80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FFCDE41-DAA5-F208-8504-2C417518DB8E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13195CD-E79D-6834-74C8-B6C504F7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>
                <a:solidFill>
                  <a:schemeClr val="bg1"/>
                </a:solidFill>
              </a:rPr>
              <a:t>50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562DA4-FD02-E83E-883F-1CA71980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827704" cy="698131"/>
          </a:xfrm>
        </p:spPr>
        <p:txBody>
          <a:bodyPr>
            <a:normAutofit fontScale="90000"/>
          </a:bodyPr>
          <a:lstStyle/>
          <a:p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de-DE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e-DE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simulator</a:t>
            </a:r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OpenFAST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85A660-F2C2-03D2-43B8-E93EE69EE94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530B25F-957C-0EDB-2A31-87CE0F81C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1518835"/>
              </p:ext>
            </p:extLst>
          </p:nvPr>
        </p:nvGraphicFramePr>
        <p:xfrm>
          <a:off x="310896" y="1350247"/>
          <a:ext cx="9336024" cy="500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hteck 12">
            <a:extLst>
              <a:ext uri="{FF2B5EF4-FFF2-40B4-BE49-F238E27FC236}">
                <a16:creationId xmlns:a16="http://schemas.microsoft.com/office/drawing/2014/main" id="{0E346342-A8B9-E69E-12F8-88D013120553}"/>
              </a:ext>
            </a:extLst>
          </p:cNvPr>
          <p:cNvSpPr/>
          <p:nvPr/>
        </p:nvSpPr>
        <p:spPr>
          <a:xfrm>
            <a:off x="310896" y="2945423"/>
            <a:ext cx="9336024" cy="3461155"/>
          </a:xfrm>
          <a:prstGeom prst="rect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ED1C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3285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86CEB-E000-D8D5-403A-E408F5406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91455EA7-15BD-F4A4-31BA-BE2FFF632BBF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AFC8C499-3050-0B94-69A5-D555E9CF13CF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12FE72B-2723-29C8-465E-6FFB26C5B80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FFCDE41-DAA5-F208-8504-2C417518DB8E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13195CD-E79D-6834-74C8-B6C504F7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>
                <a:solidFill>
                  <a:schemeClr val="bg1"/>
                </a:solidFill>
              </a:rPr>
              <a:t>51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562DA4-FD02-E83E-883F-1CA71980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7824313" cy="613027"/>
          </a:xfrm>
        </p:spPr>
        <p:txBody>
          <a:bodyPr>
            <a:normAutofit fontScale="90000"/>
          </a:bodyPr>
          <a:lstStyle/>
          <a:p>
            <a:r>
              <a:rPr lang="de-DE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85A660-F2C2-03D2-43B8-E93EE69EE94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530B25F-957C-0EDB-2A31-87CE0F81C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2971900"/>
              </p:ext>
            </p:extLst>
          </p:nvPr>
        </p:nvGraphicFramePr>
        <p:xfrm>
          <a:off x="310896" y="1692545"/>
          <a:ext cx="9336024" cy="3899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8122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86CEB-E000-D8D5-403A-E408F5406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91455EA7-15BD-F4A4-31BA-BE2FFF632BBF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AFC8C499-3050-0B94-69A5-D555E9CF13CF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12FE72B-2723-29C8-465E-6FFB26C5B80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FFCDE41-DAA5-F208-8504-2C417518DB8E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13195CD-E79D-6834-74C8-B6C504F7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>
                <a:solidFill>
                  <a:schemeClr val="bg1"/>
                </a:solidFill>
              </a:rPr>
              <a:t>52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562DA4-FD02-E83E-883F-1CA71980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6" y="502853"/>
            <a:ext cx="10615383" cy="613027"/>
          </a:xfrm>
        </p:spPr>
        <p:txBody>
          <a:bodyPr>
            <a:noAutofit/>
          </a:bodyPr>
          <a:lstStyle/>
          <a:p>
            <a:r>
              <a:rPr lang="de-DE" sz="3000" b="1" dirty="0"/>
              <a:t>Setup &amp; Tuning (</a:t>
            </a:r>
            <a:r>
              <a:rPr lang="de-DE" sz="3000" b="1" dirty="0" err="1"/>
              <a:t>OpenFAST</a:t>
            </a:r>
            <a:r>
              <a:rPr lang="de-DE" sz="3000" b="1" dirty="0"/>
              <a:t> v3.0 • ROSCO v2.6 • IEA 3.4 MW)</a:t>
            </a:r>
            <a:endParaRPr lang="de-DE" sz="3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85A660-F2C2-03D2-43B8-E93EE69EE94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C44C7D-A3DE-5C91-044B-AED23566A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61371"/>
              </p:ext>
            </p:extLst>
          </p:nvPr>
        </p:nvGraphicFramePr>
        <p:xfrm>
          <a:off x="999068" y="1692545"/>
          <a:ext cx="9017325" cy="269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5775">
                  <a:extLst>
                    <a:ext uri="{9D8B030D-6E8A-4147-A177-3AD203B41FA5}">
                      <a16:colId xmlns:a16="http://schemas.microsoft.com/office/drawing/2014/main" val="2606649529"/>
                    </a:ext>
                  </a:extLst>
                </a:gridCol>
                <a:gridCol w="3005775">
                  <a:extLst>
                    <a:ext uri="{9D8B030D-6E8A-4147-A177-3AD203B41FA5}">
                      <a16:colId xmlns:a16="http://schemas.microsoft.com/office/drawing/2014/main" val="1599299484"/>
                    </a:ext>
                  </a:extLst>
                </a:gridCol>
                <a:gridCol w="3005775">
                  <a:extLst>
                    <a:ext uri="{9D8B030D-6E8A-4147-A177-3AD203B41FA5}">
                      <a16:colId xmlns:a16="http://schemas.microsoft.com/office/drawing/2014/main" val="2897007134"/>
                    </a:ext>
                  </a:extLst>
                </a:gridCol>
              </a:tblGrid>
              <a:tr h="85217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Feedback(baseline)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FF(feedforward)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717218"/>
                  </a:ext>
                </a:extLst>
              </a:tr>
              <a:tr h="4937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dirty="0" err="1"/>
                        <a:t>DLL_FileName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dirty="0">
                          <a:latin typeface="Courier New" panose="02070309020205020404" pitchFamily="49" charset="0"/>
                        </a:rPr>
                        <a:t>ROSCO.DLL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dirty="0">
                          <a:latin typeface="Courier New" panose="02070309020205020404" pitchFamily="49" charset="0"/>
                        </a:rPr>
                        <a:t>WRAPPER.dll</a:t>
                      </a:r>
                      <a:endParaRPr lang="ar-EG" dirty="0">
                        <a:latin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060686"/>
                  </a:ext>
                </a:extLst>
              </a:tr>
              <a:tr h="8521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dirty="0" err="1"/>
                        <a:t>DLL_InFile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Courier New" panose="02070309020205020404" pitchFamily="49" charset="0"/>
                        </a:rPr>
                        <a:t>IEA-3.4-130</a:t>
                      </a:r>
                      <a:r>
                        <a:rPr lang="ar-EG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de-DE" dirty="0">
                          <a:latin typeface="Courier New" panose="02070309020205020404" pitchFamily="49" charset="0"/>
                        </a:rPr>
                        <a:t>RWT_DISCON.IN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dirty="0">
                          <a:latin typeface="Courier New" panose="02070309020205020404" pitchFamily="49" charset="0"/>
                        </a:rPr>
                        <a:t>WRAPPER.IN</a:t>
                      </a:r>
                      <a:endParaRPr lang="ar-EG" dirty="0">
                        <a:latin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4782669"/>
                  </a:ext>
                </a:extLst>
              </a:tr>
              <a:tr h="4937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dirty="0" err="1"/>
                        <a:t>ProcName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DISCON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DISCON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85853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D46B53D-43F4-E194-1315-F05E8B853DF7}"/>
              </a:ext>
            </a:extLst>
          </p:cNvPr>
          <p:cNvSpPr txBox="1"/>
          <p:nvPr/>
        </p:nvSpPr>
        <p:spPr>
          <a:xfrm>
            <a:off x="842433" y="4487196"/>
            <a:ext cx="8233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FFP tuning: LPF=0.5 rad/s, buffer=3 s, curve ↓</a:t>
            </a:r>
            <a:r>
              <a:rPr lang="en-US" dirty="0"/>
              <a:t> • </a:t>
            </a:r>
            <a:r>
              <a:rPr lang="en-US" i="1" dirty="0"/>
              <a:t>KPIs: t&gt;12 s, </a:t>
            </a:r>
            <a:r>
              <a:rPr lang="en-US" i="1" dirty="0" err="1"/>
              <a:t>GenSpeed</a:t>
            </a:r>
            <a:r>
              <a:rPr lang="en-US" i="1" dirty="0"/>
              <a:t> std &amp; Pitch-rate std</a:t>
            </a:r>
            <a:r>
              <a:rPr lang="en-US" dirty="0"/>
              <a:t>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2365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>
                <a:solidFill>
                  <a:schemeClr val="bg1"/>
                </a:solidFill>
              </a:rPr>
              <a:t>53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0970982" cy="507921"/>
          </a:xfrm>
        </p:spPr>
        <p:txBody>
          <a:bodyPr>
            <a:normAutofit/>
          </a:bodyPr>
          <a:lstStyle/>
          <a:p>
            <a:r>
              <a:rPr lang="en-US" sz="2800" dirty="0"/>
              <a:t>IEA 3.4 MW — LiDAR-Assisted Feedforward (FF) on </a:t>
            </a:r>
            <a:r>
              <a:rPr lang="en-US" sz="2800" dirty="0" err="1"/>
              <a:t>OpenFAST</a:t>
            </a:r>
            <a:r>
              <a:rPr lang="en-US" sz="2800" dirty="0"/>
              <a:t> v3.0</a:t>
            </a:r>
            <a:endParaRPr lang="de-DE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9972F43-BE05-BD18-3EE1-0A4E55BA0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53" y="1894251"/>
            <a:ext cx="8726118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18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86CEB-E000-D8D5-403A-E408F5406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AFC8C499-3050-0B94-69A5-D555E9CF13CF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12FE72B-2723-29C8-465E-6FFB26C5B80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FFCDE41-DAA5-F208-8504-2C417518DB8E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13195CD-E79D-6834-74C8-B6C504F7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>
                <a:solidFill>
                  <a:schemeClr val="bg1"/>
                </a:solidFill>
              </a:rPr>
              <a:t>54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85A660-F2C2-03D2-43B8-E93EE69EE94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C8773581-DC82-8C1A-9371-1EC6CC6803A1}"/>
                  </a:ext>
                </a:extLst>
              </p14:cNvPr>
              <p14:cNvContentPartPr/>
              <p14:nvPr/>
            </p14:nvContentPartPr>
            <p14:xfrm>
              <a:off x="9697734" y="3852337"/>
              <a:ext cx="360" cy="3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C8773581-DC82-8C1A-9371-1EC6CC6803A1}"/>
                  </a:ext>
                </a:extLst>
              </p:cNvPr>
              <p:cNvPicPr/>
              <p:nvPr/>
            </p:nvPicPr>
            <p:blipFill>
              <a:blip r:embed="R317d2d8d705f4dd8"/>
              <a:stretch>
                <a:fillRect/>
              </a:stretch>
            </p:blipFill>
            <p:spPr>
              <a:xfrm>
                <a:off x="9688734" y="384333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0FCD7033-DB6E-8EE7-1279-98BB1168F0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350" y="1347272"/>
            <a:ext cx="7377291" cy="4570997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844A2E5-0856-8394-C8EC-A78F4F0E4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534" y="5865968"/>
            <a:ext cx="875977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FB 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vs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FF same wind (t=10–30 s), KPIs on t&gt;12 s: 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GenSpeed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std</a:t>
            </a:r>
            <a:r>
              <a:rPr kumimoji="0" lang="de-DE" altLang="de-DE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Pitch-rate </a:t>
            </a:r>
            <a:r>
              <a:rPr kumimoji="0" lang="de-DE" altLang="de-DE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std.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43257EEF-85AC-B37D-C187-CF404B979A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565901"/>
            <a:ext cx="8548751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Results</a:t>
            </a:r>
            <a:r>
              <a:rPr kumimoji="0" lang="de-DE" altLang="de-DE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FB </a:t>
            </a:r>
            <a:r>
              <a:rPr kumimoji="0" lang="de-DE" altLang="de-DE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vs</a:t>
            </a:r>
            <a:r>
              <a:rPr kumimoji="0" lang="de-DE" altLang="de-DE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FF (Same Wind, t = 10–30 s)</a:t>
            </a:r>
            <a:endParaRPr kumimoji="0" lang="de-DE" altLang="de-D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8353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86CEB-E000-D8D5-403A-E408F5406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91455EA7-15BD-F4A4-31BA-BE2FFF632BBF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AFC8C499-3050-0B94-69A5-D555E9CF13CF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12FE72B-2723-29C8-465E-6FFB26C5B80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FFCDE41-DAA5-F208-8504-2C417518DB8E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13195CD-E79D-6834-74C8-B6C504F7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>
                <a:solidFill>
                  <a:schemeClr val="bg1"/>
                </a:solidFill>
              </a:rPr>
              <a:t>55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562DA4-FD02-E83E-883F-1CA71980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7824313" cy="613027"/>
          </a:xfrm>
        </p:spPr>
        <p:txBody>
          <a:bodyPr>
            <a:normAutofit fontScale="90000"/>
          </a:bodyPr>
          <a:lstStyle/>
          <a:p>
            <a:r>
              <a:rPr lang="de-DE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Outlook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85A660-F2C2-03D2-43B8-E93EE69EE94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530B25F-957C-0EDB-2A31-87CE0F81C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595271"/>
              </p:ext>
            </p:extLst>
          </p:nvPr>
        </p:nvGraphicFramePr>
        <p:xfrm>
          <a:off x="310896" y="1399308"/>
          <a:ext cx="9336024" cy="4192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C016F894-587C-697C-434B-A11A630DAD75}"/>
              </a:ext>
            </a:extLst>
          </p:cNvPr>
          <p:cNvSpPr txBox="1"/>
          <p:nvPr/>
        </p:nvSpPr>
        <p:spPr>
          <a:xfrm>
            <a:off x="5164852" y="241411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1BA51E3-1667-E5BC-B4CE-79D364F45136}"/>
              </a:ext>
            </a:extLst>
          </p:cNvPr>
          <p:cNvSpPr txBox="1"/>
          <p:nvPr/>
        </p:nvSpPr>
        <p:spPr>
          <a:xfrm>
            <a:off x="548890" y="5380672"/>
            <a:ext cx="113322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de-DE" dirty="0" err="1">
                <a:solidFill>
                  <a:srgbClr val="FF0000"/>
                </a:solidFill>
              </a:rPr>
              <a:t>controller</a:t>
            </a:r>
            <a:r>
              <a:rPr lang="de-DE" dirty="0">
                <a:solidFill>
                  <a:srgbClr val="FF0000"/>
                </a:solidFill>
              </a:rPr>
              <a:t> must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able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deal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gaps</a:t>
            </a:r>
            <a:r>
              <a:rPr lang="de-DE" dirty="0">
                <a:solidFill>
                  <a:srgbClr val="FF0000"/>
                </a:solidFill>
              </a:rPr>
              <a:t> e.g. </a:t>
            </a:r>
            <a:r>
              <a:rPr lang="de-DE" dirty="0" err="1">
                <a:solidFill>
                  <a:srgbClr val="FF0000"/>
                </a:solidFill>
              </a:rPr>
              <a:t>buffer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storage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interpolation</a:t>
            </a:r>
            <a:r>
              <a:rPr lang="de-DE" dirty="0">
                <a:solidFill>
                  <a:srgbClr val="FF0000"/>
                </a:solidFill>
              </a:rPr>
              <a:t>, adaptive </a:t>
            </a:r>
            <a:r>
              <a:rPr lang="de-DE" dirty="0" err="1">
                <a:solidFill>
                  <a:srgbClr val="FF0000"/>
                </a:solidFill>
              </a:rPr>
              <a:t>control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strategies</a:t>
            </a:r>
            <a:endParaRPr lang="de-DE" dirty="0">
              <a:solidFill>
                <a:srgbClr val="FF0000"/>
              </a:solidFill>
            </a:endParaRPr>
          </a:p>
          <a:p>
            <a:pPr algn="l"/>
            <a:endParaRPr lang="de-DE" dirty="0">
              <a:solidFill>
                <a:srgbClr val="FF0000"/>
              </a:solidFill>
            </a:endParaRPr>
          </a:p>
          <a:p>
            <a:pPr algn="l"/>
            <a:r>
              <a:rPr lang="de-DE" dirty="0">
                <a:solidFill>
                  <a:srgbClr val="FF0000"/>
                </a:solidFill>
              </a:rPr>
              <a:t>-    </a:t>
            </a:r>
            <a:r>
              <a:rPr lang="de-DE" dirty="0" err="1">
                <a:solidFill>
                  <a:srgbClr val="FF0000"/>
                </a:solidFill>
              </a:rPr>
              <a:t>position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orientation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control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system</a:t>
            </a:r>
            <a:r>
              <a:rPr lang="de-DE" dirty="0">
                <a:solidFill>
                  <a:srgbClr val="FF0000"/>
                </a:solidFill>
              </a:rPr>
              <a:t> must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strategically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chosen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minimise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blockage</a:t>
            </a:r>
            <a:r>
              <a:rPr lang="de-DE" dirty="0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17475873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86CEB-E000-D8D5-403A-E408F5406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91455EA7-15BD-F4A4-31BA-BE2FFF632BBF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AFC8C499-3050-0B94-69A5-D555E9CF13CF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12FE72B-2723-29C8-465E-6FFB26C5B80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FFCDE41-DAA5-F208-8504-2C417518DB8E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13195CD-E79D-6834-74C8-B6C504F7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>
                <a:solidFill>
                  <a:schemeClr val="bg1"/>
                </a:solidFill>
              </a:rPr>
              <a:t>56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562DA4-FD02-E83E-883F-1CA71980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7824313" cy="613027"/>
          </a:xfrm>
        </p:spPr>
        <p:txBody>
          <a:bodyPr>
            <a:normAutofit fontScale="90000"/>
          </a:bodyPr>
          <a:lstStyle/>
          <a:p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85A660-F2C2-03D2-43B8-E93EE69EE94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C016F894-587C-697C-434B-A11A630DAD75}"/>
              </a:ext>
            </a:extLst>
          </p:cNvPr>
          <p:cNvSpPr txBox="1"/>
          <p:nvPr/>
        </p:nvSpPr>
        <p:spPr>
          <a:xfrm>
            <a:off x="5164852" y="241411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333286" y="1341690"/>
            <a:ext cx="342344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[1] Matthew L Aitken, Michael E Rhodes, and Julie K Lundquist. </a:t>
            </a:r>
          </a:p>
          <a:p>
            <a:pPr>
              <a:lnSpc>
                <a:spcPct val="150000"/>
              </a:lnSpc>
            </a:pPr>
            <a:r>
              <a:rPr lang="en-US" dirty="0"/>
              <a:t>Performance of a wind-profiling </a:t>
            </a:r>
            <a:r>
              <a:rPr lang="en-US" dirty="0" err="1"/>
              <a:t>lidar</a:t>
            </a:r>
            <a:r>
              <a:rPr lang="en-US" dirty="0"/>
              <a:t> in the region of wind turbine rotor disks. </a:t>
            </a:r>
          </a:p>
          <a:p>
            <a:pPr>
              <a:lnSpc>
                <a:spcPct val="150000"/>
              </a:lnSpc>
            </a:pPr>
            <a:r>
              <a:rPr lang="en-US" dirty="0"/>
              <a:t>Journal of Atmospheric and Oceanic Technology, 29(3):347–355, 2012. </a:t>
            </a:r>
          </a:p>
          <a:p>
            <a:pPr>
              <a:lnSpc>
                <a:spcPct val="150000"/>
              </a:lnSpc>
            </a:pPr>
            <a:r>
              <a:rPr lang="en-US" dirty="0"/>
              <a:t>[2]</a:t>
            </a:r>
            <a:r>
              <a:rPr lang="en-US" dirty="0" err="1"/>
              <a:t>Matthieu</a:t>
            </a:r>
            <a:r>
              <a:rPr lang="en-US" dirty="0"/>
              <a:t> </a:t>
            </a:r>
            <a:r>
              <a:rPr lang="en-US" dirty="0" err="1"/>
              <a:t>Boquet</a:t>
            </a:r>
            <a:r>
              <a:rPr lang="en-US" dirty="0"/>
              <a:t>, Philippe Royer, Jean-Pierre </a:t>
            </a:r>
            <a:r>
              <a:rPr lang="en-US" dirty="0" err="1"/>
              <a:t>Cariou</a:t>
            </a:r>
            <a:r>
              <a:rPr lang="en-US" dirty="0"/>
              <a:t>, Mehdi </a:t>
            </a:r>
            <a:r>
              <a:rPr lang="en-US" dirty="0" err="1"/>
              <a:t>Machta</a:t>
            </a:r>
            <a:r>
              <a:rPr lang="en-US" dirty="0"/>
              <a:t>, and </a:t>
            </a:r>
            <a:r>
              <a:rPr lang="en-US" dirty="0" err="1"/>
              <a:t>Matthieu</a:t>
            </a:r>
            <a:r>
              <a:rPr lang="en-US" dirty="0"/>
              <a:t> Valla. </a:t>
            </a:r>
          </a:p>
          <a:p>
            <a:pPr>
              <a:lnSpc>
                <a:spcPct val="150000"/>
              </a:lnSpc>
            </a:pPr>
            <a:r>
              <a:rPr lang="en-US" dirty="0"/>
              <a:t>Simulation of </a:t>
            </a:r>
            <a:r>
              <a:rPr lang="en-US" dirty="0" err="1"/>
              <a:t>doppler</a:t>
            </a:r>
            <a:r>
              <a:rPr lang="en-US" dirty="0"/>
              <a:t> </a:t>
            </a:r>
            <a:r>
              <a:rPr lang="en-US" dirty="0" err="1"/>
              <a:t>lidar</a:t>
            </a:r>
            <a:r>
              <a:rPr lang="en-US" dirty="0"/>
              <a:t> measurement range and data availability. </a:t>
            </a:r>
          </a:p>
          <a:p>
            <a:pPr>
              <a:lnSpc>
                <a:spcPct val="150000"/>
              </a:lnSpc>
            </a:pPr>
            <a:r>
              <a:rPr lang="en-US" dirty="0"/>
              <a:t>Journal of Atmospheric and Oceanic Technology, 33(5):977–987, 2016</a:t>
            </a:r>
          </a:p>
          <a:p>
            <a:pPr>
              <a:lnSpc>
                <a:spcPct val="150000"/>
              </a:lnSpc>
            </a:pPr>
            <a:r>
              <a:rPr lang="en-US" dirty="0"/>
              <a:t>[3]David </a:t>
            </a:r>
            <a:r>
              <a:rPr lang="en-US" dirty="0" err="1"/>
              <a:t>Schlipf</a:t>
            </a:r>
            <a:r>
              <a:rPr lang="en-US" dirty="0"/>
              <a:t>. </a:t>
            </a:r>
            <a:r>
              <a:rPr lang="en-US" dirty="0" err="1"/>
              <a:t>Lidar</a:t>
            </a:r>
            <a:r>
              <a:rPr lang="en-US" dirty="0"/>
              <a:t>-Assisted Control Concepts for Wind Turbines. </a:t>
            </a:r>
          </a:p>
          <a:p>
            <a:pPr>
              <a:lnSpc>
                <a:spcPct val="150000"/>
              </a:lnSpc>
            </a:pPr>
            <a:r>
              <a:rPr lang="en-US" dirty="0"/>
              <a:t>Dissertation, University of Stuttgart, 2015. </a:t>
            </a:r>
          </a:p>
          <a:p>
            <a:pPr>
              <a:lnSpc>
                <a:spcPct val="150000"/>
              </a:lnSpc>
            </a:pPr>
            <a:r>
              <a:rPr lang="en-US" dirty="0"/>
              <a:t>[4] David </a:t>
            </a:r>
            <a:r>
              <a:rPr lang="en-US" dirty="0" err="1"/>
              <a:t>Schlipf</a:t>
            </a:r>
            <a:r>
              <a:rPr lang="en-US" dirty="0"/>
              <a:t>, </a:t>
            </a:r>
            <a:r>
              <a:rPr lang="en-US" dirty="0" err="1"/>
              <a:t>Feng</a:t>
            </a:r>
            <a:r>
              <a:rPr lang="en-US" dirty="0"/>
              <a:t> </a:t>
            </a:r>
            <a:r>
              <a:rPr lang="en-US" dirty="0" err="1"/>
              <a:t>Guo</a:t>
            </a:r>
            <a:r>
              <a:rPr lang="en-US" dirty="0"/>
              <a:t>, and Steffen </a:t>
            </a:r>
            <a:r>
              <a:rPr lang="en-US" dirty="0" err="1"/>
              <a:t>Raach</a:t>
            </a:r>
            <a:r>
              <a:rPr lang="en-US" dirty="0"/>
              <a:t>. </a:t>
            </a:r>
            <a:r>
              <a:rPr lang="en-US" dirty="0" err="1"/>
              <a:t>Lidar</a:t>
            </a:r>
            <a:r>
              <a:rPr lang="en-US" dirty="0"/>
              <a:t>-based estimation of turbulence </a:t>
            </a:r>
          </a:p>
          <a:p>
            <a:pPr>
              <a:lnSpc>
                <a:spcPct val="150000"/>
              </a:lnSpc>
            </a:pPr>
            <a:r>
              <a:rPr lang="en-US" dirty="0"/>
              <a:t>intensity for controller scheduling. Journal of Physics: Conference Series, 1618:032053, </a:t>
            </a:r>
            <a:r>
              <a:rPr lang="en-US" dirty="0" err="1"/>
              <a:t>sep</a:t>
            </a:r>
            <a:r>
              <a:rPr lang="en-US" dirty="0"/>
              <a:t> 2020. </a:t>
            </a:r>
          </a:p>
          <a:p>
            <a:pPr>
              <a:lnSpc>
                <a:spcPct val="150000"/>
              </a:lnSpc>
            </a:pPr>
            <a:r>
              <a:rPr lang="en-US" dirty="0"/>
              <a:t>[5] David </a:t>
            </a:r>
            <a:r>
              <a:rPr lang="en-US" dirty="0" err="1"/>
              <a:t>Schlipf</a:t>
            </a:r>
            <a:r>
              <a:rPr lang="en-US" dirty="0"/>
              <a:t>, Steffen </a:t>
            </a:r>
            <a:r>
              <a:rPr lang="en-US" dirty="0" err="1"/>
              <a:t>Raach</a:t>
            </a:r>
            <a:r>
              <a:rPr lang="en-US" dirty="0"/>
              <a:t>, and Florian </a:t>
            </a:r>
            <a:r>
              <a:rPr lang="en-US" dirty="0" err="1"/>
              <a:t>Haizmann</a:t>
            </a:r>
            <a:r>
              <a:rPr lang="en-US" dirty="0"/>
              <a:t>. Control system for controlling a turbine, </a:t>
            </a:r>
          </a:p>
          <a:p>
            <a:pPr>
              <a:lnSpc>
                <a:spcPct val="150000"/>
              </a:lnSpc>
            </a:pPr>
            <a:r>
              <a:rPr lang="en-US" dirty="0"/>
              <a:t>method for controlling a turbine, and wind turbine, Patent EP3717770B1, 2018</a:t>
            </a:r>
          </a:p>
        </p:txBody>
      </p:sp>
    </p:spTree>
    <p:extLst>
      <p:ext uri="{BB962C8B-B14F-4D97-AF65-F5344CB8AC3E}">
        <p14:creationId xmlns:p14="http://schemas.microsoft.com/office/powerpoint/2010/main" val="19190237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FEA9E435-1738-7D95-8565-A990E44382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Rotor Blade and Aerodynamics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35B7C05A-5A3A-2794-54B6-815F6C48B0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Week: 3</a:t>
            </a:r>
          </a:p>
          <a:p>
            <a:r>
              <a:rPr lang="it-IT" dirty="0"/>
              <a:t>Date: 07/10/2025</a:t>
            </a:r>
          </a:p>
          <a:p>
            <a:r>
              <a:rPr lang="it-IT" dirty="0"/>
              <a:t>Supervisor: Prof. Dr. rer.nat. Alois Schaffarczyk</a:t>
            </a:r>
            <a:endParaRPr lang="de-DE" dirty="0">
              <a:hlinkClick r:id="" action="ppaction://noaction"/>
            </a:endParaRPr>
          </a:p>
          <a:p>
            <a:br>
              <a:rPr lang="de-DE" dirty="0">
                <a:hlinkClick r:id="" action="ppaction://noaction"/>
              </a:rPr>
            </a:br>
            <a:endParaRPr lang="de-DE" dirty="0">
              <a:hlinkClick r:id="" action="ppaction://noaction"/>
            </a:endParaRPr>
          </a:p>
          <a:p>
            <a:endParaRPr lang="it-IT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63E18F3-41FB-B5AE-43D3-9203434B5F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dirty="0"/>
              <a:t>Harsh Panchal, Jay Pandya, Kandarp Pathak, Daniyal Sikander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57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139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1">
              <a:buFont typeface="+mj-lt"/>
              <a:buAutoNum type="arabicPeriod"/>
            </a:pPr>
            <a:r>
              <a:rPr lang="de-DE" dirty="0"/>
              <a:t>Flow Chart </a:t>
            </a:r>
          </a:p>
          <a:p>
            <a:pPr lvl="1">
              <a:buFont typeface="+mj-lt"/>
              <a:buAutoNum type="arabicPeriod"/>
            </a:pPr>
            <a:r>
              <a:rPr lang="de-DE" dirty="0">
                <a:solidFill>
                  <a:prstClr val="black"/>
                </a:solidFill>
                <a:latin typeface="Aptos Display" panose="02110004020202020204"/>
              </a:rPr>
              <a:t>Selected Airfoils 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Airfoil Analysis Graphs</a:t>
            </a:r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of contents 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7D9-CCE9-448B-BCAE-B6078094F07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58</a:t>
            </a:fld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50A548-9038-155C-8BC6-63C2D94B9A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45029" y="6639818"/>
            <a:ext cx="5596085" cy="436363"/>
          </a:xfrm>
        </p:spPr>
        <p:txBody>
          <a:bodyPr>
            <a:normAutofit/>
          </a:bodyPr>
          <a:lstStyle/>
          <a:p>
            <a:r>
              <a:rPr lang="en-GB" dirty="0"/>
              <a:t>Harsh Panchal Matriculation Number 770278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3987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Flow Chart</a:t>
            </a:r>
            <a:endParaRPr lang="en-GB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55CCB0DF-1634-A3E1-0EBB-E36419C3B1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2570376"/>
              </p:ext>
            </p:extLst>
          </p:nvPr>
        </p:nvGraphicFramePr>
        <p:xfrm>
          <a:off x="643812" y="1184988"/>
          <a:ext cx="10709988" cy="499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4941C66-F67D-47E9-8D08-622A52F2E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675437"/>
            <a:ext cx="5596085" cy="365125"/>
          </a:xfrm>
        </p:spPr>
        <p:txBody>
          <a:bodyPr/>
          <a:lstStyle/>
          <a:p>
            <a:r>
              <a:rPr lang="en-GB" dirty="0"/>
              <a:t>Harsh Panchal Matriculation Number 770278 </a:t>
            </a:r>
          </a:p>
          <a:p>
            <a:endParaRPr lang="en-GB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FDD682-B40F-C5C9-1855-56A85BC15BC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D1EE79A-E6D4-4691-9116-935A2AA336A9}" type="datetime1">
              <a:rPr lang="en-GB" smtClean="0"/>
              <a:t>07/10/2025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68328F-481A-A412-4E89-23ACFE133D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Team Name 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59</a:t>
            </a:fld>
            <a:endParaRPr lang="en-GB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11AAC40-D4A5-6AC8-BE73-CD4035EA05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875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43F05-D986-CE31-C3BC-5222A7DF7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DAB7DBE-014A-D6DB-ABCA-48548775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82004" cy="1325563"/>
          </a:xfrm>
        </p:spPr>
        <p:txBody>
          <a:bodyPr>
            <a:normAutofit/>
          </a:bodyPr>
          <a:lstStyle/>
          <a:p>
            <a:r>
              <a:rPr lang="de-DE" dirty="0"/>
              <a:t>3. Benchmarks comparsion</a:t>
            </a:r>
            <a:endParaRPr lang="en-GB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2523567-9C01-6FF9-C020-F467C75EE9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Bakhtyar Karim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78D4F8-69D5-8B98-B250-E64967CF98B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D1EE79A-E6D4-4691-9116-935A2AA336A9}" type="datetime1">
              <a:rPr lang="en-GB" smtClean="0"/>
              <a:t>07/10/2025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EB8A7C2-1AF0-D90C-5BCA-DE2F0A39FBE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- PM 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E9108F-44BB-E3FC-71AE-78F7CADF972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6</a:t>
            </a:fld>
            <a:endParaRPr lang="en-GB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BEF7E6-8A2E-84D3-E370-CB8C1F9DD8D9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[1], [2], [3]</a:t>
            </a:r>
            <a:endParaRPr lang="de-DE" sz="1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60520F-85E3-1450-CD07-85CC32C70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17983"/>
              </p:ext>
            </p:extLst>
          </p:nvPr>
        </p:nvGraphicFramePr>
        <p:xfrm>
          <a:off x="989215" y="1690687"/>
          <a:ext cx="9950336" cy="45256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87584">
                  <a:extLst>
                    <a:ext uri="{9D8B030D-6E8A-4147-A177-3AD203B41FA5}">
                      <a16:colId xmlns:a16="http://schemas.microsoft.com/office/drawing/2014/main" val="2454849812"/>
                    </a:ext>
                  </a:extLst>
                </a:gridCol>
                <a:gridCol w="2487584">
                  <a:extLst>
                    <a:ext uri="{9D8B030D-6E8A-4147-A177-3AD203B41FA5}">
                      <a16:colId xmlns:a16="http://schemas.microsoft.com/office/drawing/2014/main" val="2654351877"/>
                    </a:ext>
                  </a:extLst>
                </a:gridCol>
                <a:gridCol w="2487584">
                  <a:extLst>
                    <a:ext uri="{9D8B030D-6E8A-4147-A177-3AD203B41FA5}">
                      <a16:colId xmlns:a16="http://schemas.microsoft.com/office/drawing/2014/main" val="1878120530"/>
                    </a:ext>
                  </a:extLst>
                </a:gridCol>
                <a:gridCol w="2487584">
                  <a:extLst>
                    <a:ext uri="{9D8B030D-6E8A-4147-A177-3AD203B41FA5}">
                      <a16:colId xmlns:a16="http://schemas.microsoft.com/office/drawing/2014/main" val="1588971991"/>
                    </a:ext>
                  </a:extLst>
                </a:gridCol>
              </a:tblGrid>
              <a:tr h="3696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 dirty="0">
                          <a:effectLst/>
                        </a:rPr>
                        <a:t>Feature</a:t>
                      </a:r>
                      <a:endParaRPr lang="en-DE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 dirty="0">
                          <a:effectLst/>
                        </a:rPr>
                        <a:t>SG 5.0-145</a:t>
                      </a:r>
                      <a:endParaRPr lang="en-DE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>
                          <a:effectLst/>
                        </a:rPr>
                        <a:t>Nordex N163/5.X</a:t>
                      </a:r>
                      <a:endParaRPr lang="en-DE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>
                          <a:effectLst/>
                        </a:rPr>
                        <a:t>GE Cypress 5.3-158</a:t>
                      </a:r>
                      <a:endParaRPr lang="en-DE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1694675"/>
                  </a:ext>
                </a:extLst>
              </a:tr>
              <a:tr h="3696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>
                          <a:effectLst/>
                        </a:rPr>
                        <a:t>Rated Power</a:t>
                      </a:r>
                      <a:endParaRPr lang="en-DE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 dirty="0">
                          <a:effectLst/>
                        </a:rPr>
                        <a:t>5.0 MW</a:t>
                      </a:r>
                      <a:endParaRPr lang="en-DE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>
                          <a:effectLst/>
                        </a:rPr>
                        <a:t>Up to 5.7 MW</a:t>
                      </a:r>
                      <a:endParaRPr lang="en-DE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>
                          <a:effectLst/>
                        </a:rPr>
                        <a:t>5.3 MW</a:t>
                      </a:r>
                      <a:endParaRPr lang="en-DE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7421158"/>
                  </a:ext>
                </a:extLst>
              </a:tr>
              <a:tr h="3696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>
                          <a:effectLst/>
                        </a:rPr>
                        <a:t>Rotor Diameter</a:t>
                      </a:r>
                      <a:endParaRPr lang="en-DE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 dirty="0">
                          <a:effectLst/>
                        </a:rPr>
                        <a:t>145 m</a:t>
                      </a:r>
                      <a:endParaRPr lang="en-DE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>
                          <a:effectLst/>
                        </a:rPr>
                        <a:t>163 m</a:t>
                      </a:r>
                      <a:endParaRPr lang="en-DE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>
                          <a:effectLst/>
                        </a:rPr>
                        <a:t>158 m</a:t>
                      </a:r>
                      <a:endParaRPr lang="en-DE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41094448"/>
                  </a:ext>
                </a:extLst>
              </a:tr>
              <a:tr h="7617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 dirty="0">
                          <a:effectLst/>
                        </a:rPr>
                        <a:t>Hub Height</a:t>
                      </a:r>
                      <a:endParaRPr lang="en-DE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>
                          <a:effectLst/>
                        </a:rPr>
                        <a:t>Up to 127.5 m</a:t>
                      </a:r>
                      <a:endParaRPr lang="en-DE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 dirty="0">
                          <a:effectLst/>
                        </a:rPr>
                        <a:t>98 / 113 / 118 m</a:t>
                      </a:r>
                      <a:endParaRPr lang="en-DE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 dirty="0">
                          <a:effectLst/>
                        </a:rPr>
                        <a:t>~90–120 m</a:t>
                      </a:r>
                      <a:endParaRPr lang="en-DE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5062341"/>
                  </a:ext>
                </a:extLst>
              </a:tr>
              <a:tr h="3696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>
                          <a:effectLst/>
                        </a:rPr>
                        <a:t>Drivetrain</a:t>
                      </a:r>
                      <a:endParaRPr lang="en-DE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 dirty="0">
                          <a:effectLst/>
                        </a:rPr>
                        <a:t>3 Point Suspension</a:t>
                      </a:r>
                      <a:endParaRPr lang="en-DE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 dirty="0">
                          <a:effectLst/>
                        </a:rPr>
                        <a:t>3 Point Suspension</a:t>
                      </a:r>
                      <a:endParaRPr lang="en-DE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 dirty="0">
                          <a:effectLst/>
                        </a:rPr>
                        <a:t>3 Point Suspension</a:t>
                      </a:r>
                      <a:endParaRPr lang="en-DE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7168845"/>
                  </a:ext>
                </a:extLst>
              </a:tr>
              <a:tr h="7617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>
                          <a:effectLst/>
                        </a:rPr>
                        <a:t>Generator</a:t>
                      </a:r>
                      <a:endParaRPr lang="en-DE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>
                          <a:effectLst/>
                        </a:rPr>
                        <a:t>DFIG</a:t>
                      </a:r>
                      <a:endParaRPr lang="en-DE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 dirty="0">
                          <a:effectLst/>
                        </a:rPr>
                        <a:t>DFIG</a:t>
                      </a:r>
                      <a:endParaRPr lang="en-DE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 dirty="0">
                          <a:effectLst/>
                        </a:rPr>
                        <a:t>DFIG / PMSG </a:t>
                      </a:r>
                      <a:endParaRPr lang="en-DE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0432248"/>
                  </a:ext>
                </a:extLst>
              </a:tr>
              <a:tr h="7617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>
                          <a:effectLst/>
                        </a:rPr>
                        <a:t>Wind Class</a:t>
                      </a:r>
                      <a:endParaRPr lang="en-DE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 dirty="0">
                          <a:effectLst/>
                        </a:rPr>
                        <a:t>IEC IIIA</a:t>
                      </a:r>
                      <a:endParaRPr lang="en-DE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 dirty="0">
                          <a:effectLst/>
                        </a:rPr>
                        <a:t>IEC IIIA</a:t>
                      </a:r>
                      <a:endParaRPr lang="en-DE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 dirty="0">
                          <a:effectLst/>
                        </a:rPr>
                        <a:t>IEC IIIA</a:t>
                      </a:r>
                      <a:endParaRPr lang="en-DE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7665923"/>
                  </a:ext>
                </a:extLst>
              </a:tr>
              <a:tr h="7617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>
                          <a:effectLst/>
                        </a:rPr>
                        <a:t>Regions Used</a:t>
                      </a:r>
                      <a:endParaRPr lang="en-DE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>
                          <a:effectLst/>
                        </a:rPr>
                        <a:t>India, Turkey</a:t>
                      </a:r>
                      <a:endParaRPr lang="en-DE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>
                          <a:effectLst/>
                        </a:rPr>
                        <a:t>Turkey, EU, LATAM</a:t>
                      </a:r>
                      <a:endParaRPr lang="en-DE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000" dirty="0">
                          <a:effectLst/>
                        </a:rPr>
                        <a:t>Middle East, Asia, Europe</a:t>
                      </a:r>
                      <a:endParaRPr lang="en-DE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7813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854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CE811F-FAA9-50ED-A66C-72D4DF6E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  <a:latin typeface="Aptos Display" panose="02110004020202020204"/>
              </a:rPr>
              <a:t>2. Selected Airfoils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D24D1-37AA-2C97-807F-C357C163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07/10/2025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8F5119-4476-795B-D71B-3307EDE0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Name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60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30A68B-2C23-8431-D6FA-4557797992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654139"/>
            <a:ext cx="5596085" cy="365125"/>
          </a:xfrm>
        </p:spPr>
        <p:txBody>
          <a:bodyPr/>
          <a:lstStyle/>
          <a:p>
            <a:r>
              <a:rPr lang="en-GB" dirty="0"/>
              <a:t>Harsh Panchal Matriculation Number 770278 </a:t>
            </a:r>
          </a:p>
          <a:p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3B7CA3E-F8AE-8F2F-AF7F-F1860DB470D0}"/>
              </a:ext>
            </a:extLst>
          </p:cNvPr>
          <p:cNvSpPr txBox="1"/>
          <p:nvPr/>
        </p:nvSpPr>
        <p:spPr>
          <a:xfrm>
            <a:off x="1346661" y="5359169"/>
            <a:ext cx="9817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1400" dirty="0"/>
              <a:t>Circular Foil      6.  DU40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400" dirty="0"/>
              <a:t>DU21                    7. NACA64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400" dirty="0"/>
              <a:t>DU25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400" dirty="0"/>
              <a:t>DU30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400" dirty="0"/>
              <a:t>DU35</a:t>
            </a:r>
          </a:p>
          <a:p>
            <a:pPr marL="342900" indent="-342900">
              <a:buFont typeface="+mj-lt"/>
              <a:buAutoNum type="arabicPeriod"/>
            </a:pPr>
            <a:endParaRPr lang="de-DE" sz="14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0D90FA3-375E-F34C-CE40-3BDE94323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79" y="1315608"/>
            <a:ext cx="9892146" cy="3971287"/>
          </a:xfrm>
        </p:spPr>
      </p:pic>
    </p:spTree>
    <p:extLst>
      <p:ext uri="{BB962C8B-B14F-4D97-AF65-F5344CB8AC3E}">
        <p14:creationId xmlns:p14="http://schemas.microsoft.com/office/powerpoint/2010/main" val="2473850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87B13-A6D7-9DCF-6F19-72AA1A7E6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5DDA65-5F71-6BA2-916F-6C08911D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3C28546-2826-B9F9-1524-099A0419A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8473"/>
            <a:ext cx="10515600" cy="520440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198DB7-BA0B-B4BB-CC48-BDD78CD68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3DB4-11DF-4DC9-9AFB-FDB45DBDB9C4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23E133-B311-53BB-EDA8-08E809A1D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CB5DBB-6949-8A9B-B6B9-9C71B20C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61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8B223A-CB51-8930-3516-731F742D95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675437"/>
            <a:ext cx="5596085" cy="365125"/>
          </a:xfrm>
        </p:spPr>
        <p:txBody>
          <a:bodyPr/>
          <a:lstStyle/>
          <a:p>
            <a:r>
              <a:rPr lang="en-GB" dirty="0"/>
              <a:t>Harsh Panchal Matriculation Number 770278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43436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Bibliography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>
                <a:hlinkClick r:id="rId2"/>
              </a:rPr>
              <a:t>http://airfoiltools.com/search/index?m%5Bgrp%5D=naca4d&amp;m%5Bsort%5D=1</a:t>
            </a: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>
                <a:hlinkClick r:id="rId3"/>
              </a:rPr>
              <a:t>https://qblade.org/</a:t>
            </a: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3DB4-11DF-4DC9-9AFB-FDB45DBDB9C4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62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89852-0382-5806-3356-FA1C77F6D2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675437"/>
            <a:ext cx="5596085" cy="365125"/>
          </a:xfrm>
        </p:spPr>
        <p:txBody>
          <a:bodyPr/>
          <a:lstStyle/>
          <a:p>
            <a:r>
              <a:rPr lang="en-GB" dirty="0"/>
              <a:t>Harsh Panchal Matriculations Number 770278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88752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7FF1E788-369D-9A8F-8F84-AD852E9D2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Team 5 – Rotor Blade Structures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E6C0A47-C45A-EB0C-4C45-15C9C28E75E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dirty="0"/>
              <a:t>Bhima B Masare, Anudeep Allanki, Dongsuk Kim, Mithun Shetty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BE6549-3E86-5AE5-9E5E-148C592FC8C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prstGeom prst="rect">
            <a:avLst/>
          </a:prstGeom>
        </p:spPr>
        <p:txBody>
          <a:bodyPr/>
          <a:lstStyle/>
          <a:p>
            <a:fld id="{E9760055-B4F0-4D03-A54C-8326910BC371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D6649A-1E87-C9DD-E3C2-12FE7407BD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Rotor Blades Structure/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0F9B30-73C2-F457-56BA-0324B85690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63</a:t>
            </a:fld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ACFA37C-C6C3-881E-9DEF-5A96ED2C1D15}"/>
              </a:ext>
            </a:extLst>
          </p:cNvPr>
          <p:cNvSpPr txBox="1">
            <a:spLocks/>
          </p:cNvSpPr>
          <p:nvPr/>
        </p:nvSpPr>
        <p:spPr>
          <a:xfrm>
            <a:off x="1565241" y="235849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 (Textkörper)"/>
                <a:ea typeface="+mj-ea"/>
                <a:cs typeface="+mj-cs"/>
              </a:defRPr>
            </a:lvl1pPr>
          </a:lstStyle>
          <a:p>
            <a:endParaRPr lang="en-GB" sz="4000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E0415E7-E053-E995-249A-5B86E4F96002}"/>
              </a:ext>
            </a:extLst>
          </p:cNvPr>
          <p:cNvSpPr txBox="1">
            <a:spLocks/>
          </p:cNvSpPr>
          <p:nvPr/>
        </p:nvSpPr>
        <p:spPr>
          <a:xfrm>
            <a:off x="1412841" y="358691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Week number: 2</a:t>
            </a:r>
          </a:p>
          <a:p>
            <a:r>
              <a:rPr lang="it-IT" sz="2000" dirty="0"/>
              <a:t>Date: 07.10.2025</a:t>
            </a:r>
          </a:p>
          <a:p>
            <a:r>
              <a:rPr lang="it-IT" sz="2000" dirty="0"/>
              <a:t>Supervisor: Dr. Laurence Alhrshy</a:t>
            </a:r>
          </a:p>
        </p:txBody>
      </p:sp>
    </p:spTree>
    <p:extLst>
      <p:ext uri="{BB962C8B-B14F-4D97-AF65-F5344CB8AC3E}">
        <p14:creationId xmlns:p14="http://schemas.microsoft.com/office/powerpoint/2010/main" val="21292624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17825-8E10-B59C-8D96-645A2DD0B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38101BC1-D629-BD4B-E8E5-4DE55602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of contents 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8912C57D-B983-BC74-A2D1-E4B9EA888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7D9-CCE9-448B-BCAE-B6078094F07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E205503F-90C3-B4A2-16A8-C8E5FC077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C7A12D6E-3709-7B98-B7B6-9947D07E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64</a:t>
            </a:fld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AD8BF14-10E7-CE8F-31A3-826A2B20B7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45029" y="6564113"/>
            <a:ext cx="5596085" cy="436363"/>
          </a:xfrm>
        </p:spPr>
        <p:txBody>
          <a:bodyPr>
            <a:normAutofit/>
          </a:bodyPr>
          <a:lstStyle/>
          <a:p>
            <a:r>
              <a:rPr lang="en-GB" dirty="0"/>
              <a:t>Anudeep </a:t>
            </a:r>
            <a:r>
              <a:rPr lang="en-GB" dirty="0" err="1"/>
              <a:t>Allanki</a:t>
            </a:r>
            <a:endParaRPr lang="en-GB" dirty="0"/>
          </a:p>
        </p:txBody>
      </p:sp>
      <p:sp>
        <p:nvSpPr>
          <p:cNvPr id="3" name="Inhaltsplatzhalter 8">
            <a:extLst>
              <a:ext uri="{FF2B5EF4-FFF2-40B4-BE49-F238E27FC236}">
                <a16:creationId xmlns:a16="http://schemas.microsoft.com/office/drawing/2014/main" id="{EA114A49-7654-E5A7-C29C-C021FC4ED8F8}"/>
              </a:ext>
            </a:extLst>
          </p:cNvPr>
          <p:cNvSpPr txBox="1">
            <a:spLocks/>
          </p:cNvSpPr>
          <p:nvPr/>
        </p:nvSpPr>
        <p:spPr>
          <a:xfrm>
            <a:off x="664028" y="159547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Sample Blade Geometry by Aero Team</a:t>
            </a:r>
          </a:p>
          <a:p>
            <a:r>
              <a:rPr lang="de-DE" dirty="0"/>
              <a:t>Positioning the Airfoils (will be provided by Aero Team)</a:t>
            </a:r>
          </a:p>
          <a:p>
            <a:r>
              <a:rPr lang="de-DE" dirty="0"/>
              <a:t>Calculating Blade Structural properties</a:t>
            </a:r>
          </a:p>
          <a:p>
            <a:r>
              <a:rPr lang="de-DE" dirty="0"/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36045523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E473E-38C4-BEFD-6925-717C4000C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258190-4173-9845-4929-910A187D3EE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6D4B07F-645B-4DE8-AF20-7FF1FA76B246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9E9C03F-67D2-06AE-8AE4-7C60E10673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Team Name 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864A788-CAF6-E48E-0AEF-D66FD742D71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65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8440240-F425-0B72-2058-EC45CD20C2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Anudeep Allanki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39419C-AB69-C741-49FF-0FF913F04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36" y="1619250"/>
            <a:ext cx="11405463" cy="4574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F420E8-A760-809C-426B-6B1BB6D9C2D6}"/>
              </a:ext>
            </a:extLst>
          </p:cNvPr>
          <p:cNvSpPr txBox="1"/>
          <p:nvPr/>
        </p:nvSpPr>
        <p:spPr>
          <a:xfrm>
            <a:off x="685800" y="667929"/>
            <a:ext cx="778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/>
              <a:t>Sample Blade Geometry by Aero Team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15" name="Textfeld 8">
            <a:extLst>
              <a:ext uri="{FF2B5EF4-FFF2-40B4-BE49-F238E27FC236}">
                <a16:creationId xmlns:a16="http://schemas.microsoft.com/office/drawing/2014/main" id="{8204DC27-70F0-E292-660F-D5D6C7AF9AA7}"/>
              </a:ext>
            </a:extLst>
          </p:cNvPr>
          <p:cNvSpPr txBox="1"/>
          <p:nvPr/>
        </p:nvSpPr>
        <p:spPr>
          <a:xfrm>
            <a:off x="9274386" y="2441793"/>
            <a:ext cx="1726990" cy="160043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1400" b="1" dirty="0">
                <a:solidFill>
                  <a:srgbClr val="FF0000"/>
                </a:solidFill>
              </a:rPr>
              <a:t>Circular Foil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400" b="1" dirty="0">
                <a:solidFill>
                  <a:srgbClr val="FF0000"/>
                </a:solidFill>
              </a:rPr>
              <a:t>DU21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400" b="1" dirty="0">
                <a:solidFill>
                  <a:srgbClr val="FF0000"/>
                </a:solidFill>
              </a:rPr>
              <a:t>DU25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400" b="1" dirty="0">
                <a:solidFill>
                  <a:srgbClr val="FF0000"/>
                </a:solidFill>
              </a:rPr>
              <a:t>DU30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400" b="1" dirty="0">
                <a:solidFill>
                  <a:srgbClr val="FF0000"/>
                </a:solidFill>
              </a:rPr>
              <a:t>DU35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400" b="1" dirty="0">
                <a:solidFill>
                  <a:srgbClr val="FF0000"/>
                </a:solidFill>
              </a:rPr>
              <a:t>DU40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400" b="1" dirty="0">
                <a:solidFill>
                  <a:srgbClr val="FF0000"/>
                </a:solidFill>
              </a:rPr>
              <a:t>NACA64</a:t>
            </a:r>
          </a:p>
        </p:txBody>
      </p:sp>
    </p:spTree>
    <p:extLst>
      <p:ext uri="{BB962C8B-B14F-4D97-AF65-F5344CB8AC3E}">
        <p14:creationId xmlns:p14="http://schemas.microsoft.com/office/powerpoint/2010/main" val="40165312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F081-073B-EE07-936E-8BF6EA2EB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AA5EE0AD-B937-B55A-8A00-92C735D2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7D9-CCE9-448B-BCAE-B6078094F07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3747F94D-FFF4-6AB8-0427-70DD705FE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72EFE485-605F-E067-E519-958A38D53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66</a:t>
            </a:fld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78C81C-9D52-38F7-4796-F23D48C5F5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54359" y="6550144"/>
            <a:ext cx="5596085" cy="436363"/>
          </a:xfrm>
        </p:spPr>
        <p:txBody>
          <a:bodyPr>
            <a:normAutofit/>
          </a:bodyPr>
          <a:lstStyle/>
          <a:p>
            <a:r>
              <a:rPr lang="en-GB" dirty="0"/>
              <a:t>Anudeep </a:t>
            </a:r>
            <a:r>
              <a:rPr lang="en-GB" dirty="0" err="1"/>
              <a:t>Allanki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4FBB13-4F6D-FE26-1000-D11A22778BBA}"/>
              </a:ext>
            </a:extLst>
          </p:cNvPr>
          <p:cNvSpPr txBox="1"/>
          <p:nvPr/>
        </p:nvSpPr>
        <p:spPr>
          <a:xfrm>
            <a:off x="838200" y="1375648"/>
            <a:ext cx="6562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dirty="0"/>
              <a:t>Rearrange the Airfoils positions on Blade span (correction)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9218A-C9F0-A72F-9895-9ABBA4C97664}"/>
              </a:ext>
            </a:extLst>
          </p:cNvPr>
          <p:cNvSpPr txBox="1"/>
          <p:nvPr/>
        </p:nvSpPr>
        <p:spPr>
          <a:xfrm>
            <a:off x="1393885" y="1821997"/>
            <a:ext cx="50434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dirty="0"/>
              <a:t>From Root to tip of Blade the order follows –</a:t>
            </a:r>
          </a:p>
          <a:p>
            <a:pPr marL="914400" lvl="1" indent="-457200">
              <a:buAutoNum type="arabicPeriod"/>
            </a:pPr>
            <a:r>
              <a:rPr lang="en-IN" sz="2000" dirty="0"/>
              <a:t>Circular Foil1</a:t>
            </a:r>
          </a:p>
          <a:p>
            <a:pPr marL="914400" lvl="1" indent="-457200">
              <a:buAutoNum type="arabicPeriod"/>
            </a:pPr>
            <a:r>
              <a:rPr lang="en-IN" sz="2000" dirty="0"/>
              <a:t>Circular Foil 2</a:t>
            </a:r>
          </a:p>
          <a:p>
            <a:pPr marL="914400" lvl="1" indent="-457200">
              <a:buAutoNum type="arabicPeriod"/>
            </a:pPr>
            <a:r>
              <a:rPr lang="en-IN" sz="2000" dirty="0"/>
              <a:t>DU40</a:t>
            </a:r>
          </a:p>
          <a:p>
            <a:pPr marL="914400" lvl="1" indent="-457200">
              <a:buAutoNum type="arabicPeriod"/>
            </a:pPr>
            <a:r>
              <a:rPr lang="en-IN" sz="2000" dirty="0"/>
              <a:t>DU35</a:t>
            </a:r>
          </a:p>
          <a:p>
            <a:pPr marL="914400" lvl="1" indent="-457200">
              <a:buAutoNum type="arabicPeriod"/>
            </a:pPr>
            <a:r>
              <a:rPr lang="en-IN" sz="2000" dirty="0"/>
              <a:t>DU30</a:t>
            </a:r>
          </a:p>
          <a:p>
            <a:pPr marL="914400" lvl="1" indent="-457200">
              <a:buAutoNum type="arabicPeriod"/>
            </a:pPr>
            <a:r>
              <a:rPr lang="en-IN" sz="2000" dirty="0"/>
              <a:t>DU25</a:t>
            </a:r>
          </a:p>
          <a:p>
            <a:pPr marL="914400" lvl="1" indent="-457200">
              <a:buAutoNum type="arabicPeriod"/>
            </a:pPr>
            <a:r>
              <a:rPr lang="en-IN" sz="2000" dirty="0"/>
              <a:t>DU21</a:t>
            </a:r>
          </a:p>
          <a:p>
            <a:pPr marL="914400" lvl="1" indent="-457200">
              <a:buAutoNum type="arabicPeriod"/>
            </a:pPr>
            <a:r>
              <a:rPr lang="en-IN" sz="2000" dirty="0"/>
              <a:t>NACA64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A3E945-3A46-B5CC-318E-1C0AACB35669}"/>
              </a:ext>
            </a:extLst>
          </p:cNvPr>
          <p:cNvSpPr txBox="1"/>
          <p:nvPr/>
        </p:nvSpPr>
        <p:spPr>
          <a:xfrm>
            <a:off x="590551" y="5271618"/>
            <a:ext cx="114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b="1" dirty="0"/>
              <a:t>Note –</a:t>
            </a:r>
            <a:r>
              <a:rPr lang="en-IN" sz="2000" dirty="0"/>
              <a:t> </a:t>
            </a:r>
          </a:p>
          <a:p>
            <a:pPr algn="l"/>
            <a:r>
              <a:rPr lang="en-IN" sz="2000" dirty="0"/>
              <a:t>NACA 0060 can be added followed by circular foils as per observations from WEC Optimus Shakti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C6CA4-826B-DBDA-7D0A-D173A5B58981}"/>
              </a:ext>
            </a:extLst>
          </p:cNvPr>
          <p:cNvSpPr txBox="1"/>
          <p:nvPr/>
        </p:nvSpPr>
        <p:spPr>
          <a:xfrm>
            <a:off x="685800" y="667929"/>
            <a:ext cx="778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/>
              <a:t>Sample Blade Geometry by Aero Team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4632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BD833-7BB5-3297-9E23-E1D5C6483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D668C0BB-66FD-D421-3BD5-BED5179FD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7D9-CCE9-448B-BCAE-B6078094F07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1D3F9F46-916F-1C87-0C03-B3CD08AC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BDA655B6-5661-29E4-9E0C-65B6F44C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67</a:t>
            </a:fld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4334B0-EAAA-F8ED-F4A5-65BF46D543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45029" y="6492875"/>
            <a:ext cx="5596085" cy="436363"/>
          </a:xfrm>
        </p:spPr>
        <p:txBody>
          <a:bodyPr>
            <a:normAutofit/>
          </a:bodyPr>
          <a:lstStyle/>
          <a:p>
            <a:r>
              <a:rPr lang="en-GB" dirty="0"/>
              <a:t>Anudeep </a:t>
            </a:r>
            <a:r>
              <a:rPr lang="en-GB" dirty="0" err="1"/>
              <a:t>Allanki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5C944-5044-7D05-4906-4769E045F394}"/>
              </a:ext>
            </a:extLst>
          </p:cNvPr>
          <p:cNvSpPr txBox="1"/>
          <p:nvPr/>
        </p:nvSpPr>
        <p:spPr>
          <a:xfrm>
            <a:off x="838200" y="1375648"/>
            <a:ext cx="6562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dirty="0"/>
              <a:t>Rearrange the Airfoils positions on Blade span (correction)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CCAEF2-E181-E8CE-D184-A60C1F077CBA}"/>
              </a:ext>
            </a:extLst>
          </p:cNvPr>
          <p:cNvSpPr txBox="1"/>
          <p:nvPr/>
        </p:nvSpPr>
        <p:spPr>
          <a:xfrm>
            <a:off x="1393885" y="1821997"/>
            <a:ext cx="50434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dirty="0"/>
              <a:t>From Root to tip of Blade the order follows –</a:t>
            </a:r>
          </a:p>
          <a:p>
            <a:pPr marL="914400" lvl="1" indent="-457200">
              <a:buAutoNum type="arabicPeriod"/>
            </a:pPr>
            <a:r>
              <a:rPr lang="en-IN" sz="2000" dirty="0"/>
              <a:t>Circular Foil1</a:t>
            </a:r>
          </a:p>
          <a:p>
            <a:pPr marL="914400" lvl="1" indent="-457200">
              <a:buAutoNum type="arabicPeriod"/>
            </a:pPr>
            <a:r>
              <a:rPr lang="en-IN" sz="2000" dirty="0"/>
              <a:t>Circular Foil 2</a:t>
            </a:r>
          </a:p>
          <a:p>
            <a:pPr marL="914400" lvl="1" indent="-457200">
              <a:buAutoNum type="arabicPeriod"/>
            </a:pPr>
            <a:r>
              <a:rPr lang="en-IN" sz="2000" dirty="0"/>
              <a:t>DU40</a:t>
            </a:r>
          </a:p>
          <a:p>
            <a:pPr marL="914400" lvl="1" indent="-457200">
              <a:buAutoNum type="arabicPeriod"/>
            </a:pPr>
            <a:r>
              <a:rPr lang="en-IN" sz="2000" dirty="0"/>
              <a:t>DU35</a:t>
            </a:r>
          </a:p>
          <a:p>
            <a:pPr marL="914400" lvl="1" indent="-457200">
              <a:buAutoNum type="arabicPeriod"/>
            </a:pPr>
            <a:r>
              <a:rPr lang="en-IN" sz="2000" dirty="0"/>
              <a:t>DU30</a:t>
            </a:r>
          </a:p>
          <a:p>
            <a:pPr marL="914400" lvl="1" indent="-457200">
              <a:buAutoNum type="arabicPeriod"/>
            </a:pPr>
            <a:r>
              <a:rPr lang="en-IN" sz="2000" dirty="0"/>
              <a:t>DU25</a:t>
            </a:r>
          </a:p>
          <a:p>
            <a:pPr marL="914400" lvl="1" indent="-457200">
              <a:buAutoNum type="arabicPeriod"/>
            </a:pPr>
            <a:r>
              <a:rPr lang="en-IN" sz="2000" dirty="0"/>
              <a:t>DU21</a:t>
            </a:r>
          </a:p>
          <a:p>
            <a:pPr marL="914400" lvl="1" indent="-457200">
              <a:buAutoNum type="arabicPeriod"/>
            </a:pPr>
            <a:r>
              <a:rPr lang="en-IN" sz="2000" dirty="0"/>
              <a:t>NACA64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42B30-356F-F035-D17B-091964C6DFB5}"/>
              </a:ext>
            </a:extLst>
          </p:cNvPr>
          <p:cNvSpPr txBox="1"/>
          <p:nvPr/>
        </p:nvSpPr>
        <p:spPr>
          <a:xfrm>
            <a:off x="590551" y="5271618"/>
            <a:ext cx="114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b="1" dirty="0"/>
              <a:t>Note –</a:t>
            </a:r>
            <a:r>
              <a:rPr lang="en-IN" sz="2000" dirty="0"/>
              <a:t> </a:t>
            </a:r>
          </a:p>
          <a:p>
            <a:pPr algn="l"/>
            <a:r>
              <a:rPr lang="en-IN" sz="2000" dirty="0"/>
              <a:t>NACA 0060 can be added followed by circular foils as per observations from WEC Optimus Shakti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40F7AE-B59B-D4B0-EE0C-04BE218326C9}"/>
              </a:ext>
            </a:extLst>
          </p:cNvPr>
          <p:cNvSpPr txBox="1"/>
          <p:nvPr/>
        </p:nvSpPr>
        <p:spPr>
          <a:xfrm>
            <a:off x="685800" y="667929"/>
            <a:ext cx="778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/>
              <a:t>Sample Blade Geometry by Aero Team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747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9EDE4-8E2F-25D5-10E3-952B00A51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57CDCF14-6178-94BB-3EE0-FB16E3B7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7D9-CCE9-448B-BCAE-B6078094F07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4C73F5E3-B2C0-B4A6-0E49-7074C066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259D5986-1550-0B7E-3C70-ACD6E5D8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68</a:t>
            </a:fld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64D046D-7325-09F3-D930-B00EBD6221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45029" y="6492875"/>
            <a:ext cx="5596085" cy="436363"/>
          </a:xfrm>
        </p:spPr>
        <p:txBody>
          <a:bodyPr>
            <a:normAutofit/>
          </a:bodyPr>
          <a:lstStyle/>
          <a:p>
            <a:r>
              <a:rPr lang="en-GB" dirty="0"/>
              <a:t>Anudeep </a:t>
            </a:r>
            <a:r>
              <a:rPr lang="en-GB" dirty="0" err="1"/>
              <a:t>Allanki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E1393-CB0D-6871-87D3-86A21C768F43}"/>
              </a:ext>
            </a:extLst>
          </p:cNvPr>
          <p:cNvSpPr txBox="1"/>
          <p:nvPr/>
        </p:nvSpPr>
        <p:spPr>
          <a:xfrm>
            <a:off x="685800" y="721989"/>
            <a:ext cx="6134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/>
              <a:t>Data needed to proceed further</a:t>
            </a:r>
            <a:endParaRPr lang="en-I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4C548CD-DC19-AEC2-4A0A-FA52DC7715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612634"/>
              </p:ext>
            </p:extLst>
          </p:nvPr>
        </p:nvGraphicFramePr>
        <p:xfrm>
          <a:off x="600075" y="1781175"/>
          <a:ext cx="11441113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1382153" imgH="2810003" progId="Excel.Sheet.12">
                  <p:embed/>
                </p:oleObj>
              </mc:Choice>
              <mc:Fallback>
                <p:oleObj name="Worksheet" r:id="rId2" imgW="11382153" imgH="2810003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4C548CD-DC19-AEC2-4A0A-FA52DC7715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0075" y="1781175"/>
                        <a:ext cx="11441113" cy="318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A62AC1-94EF-C607-7DFD-C982E05DC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486266"/>
              </p:ext>
            </p:extLst>
          </p:nvPr>
        </p:nvGraphicFramePr>
        <p:xfrm>
          <a:off x="600075" y="5394331"/>
          <a:ext cx="4533900" cy="741680"/>
        </p:xfrm>
        <a:graphic>
          <a:graphicData uri="http://schemas.openxmlformats.org/drawingml/2006/table">
            <a:tbl>
              <a:tblPr firstRow="1" bandRow="1"/>
              <a:tblGrid>
                <a:gridCol w="710651">
                  <a:extLst>
                    <a:ext uri="{9D8B030D-6E8A-4147-A177-3AD203B41FA5}">
                      <a16:colId xmlns:a16="http://schemas.microsoft.com/office/drawing/2014/main" val="3413093793"/>
                    </a:ext>
                  </a:extLst>
                </a:gridCol>
                <a:gridCol w="3823249">
                  <a:extLst>
                    <a:ext uri="{9D8B030D-6E8A-4147-A177-3AD203B41FA5}">
                      <a16:colId xmlns:a16="http://schemas.microsoft.com/office/drawing/2014/main" val="2434440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Data required from Aero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805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0E8B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Data calculated by Structure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330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1461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Bibliography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3DB4-11DF-4DC9-9AFB-FDB45DBDB9C4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69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89852-0382-5806-3356-FA1C77F6D2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8B34B-CE26-1470-1701-E04971C52B8A}"/>
              </a:ext>
            </a:extLst>
          </p:cNvPr>
          <p:cNvSpPr txBox="1"/>
          <p:nvPr/>
        </p:nvSpPr>
        <p:spPr>
          <a:xfrm>
            <a:off x="484418" y="1465091"/>
            <a:ext cx="106712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a 5 MW/61.5m Wind Turbine Blade Reference Model by Brian R. Resor, Sandia National Laboratories, California, USA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a 5 MW Reference Wind Turbine for Offshore System Development, J. Jonkman, S. Butterfield, W. Musial, and G. Scott, National Renewable Energy Laboratory, USA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Blade Design from Blade Aerodynamics Team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2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6ADB1-6303-D5A3-9085-C5D753E36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11F2A48-34D1-293D-A086-E49BDFD2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82004" cy="1325563"/>
          </a:xfrm>
        </p:spPr>
        <p:txBody>
          <a:bodyPr>
            <a:normAutofit/>
          </a:bodyPr>
          <a:lstStyle/>
          <a:p>
            <a:r>
              <a:rPr lang="de-DE" dirty="0"/>
              <a:t>4. Other subsystems of benchmarks</a:t>
            </a:r>
            <a:endParaRPr lang="en-GB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3FC785E-1FB4-5D09-F52B-7711D1AB55A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Bakhtyar </a:t>
            </a:r>
            <a:r>
              <a:rPr lang="en-GB" dirty="0" err="1"/>
              <a:t>karim</a:t>
            </a:r>
            <a:endParaRPr lang="en-GB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3DB863-54B8-53B4-557E-105AAEB3AB6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D1EE79A-E6D4-4691-9116-935A2AA336A9}" type="datetime1">
              <a:rPr lang="en-GB" smtClean="0"/>
              <a:t>07/10/2025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9CB03D-62B2-4C71-380F-B61CF192A3A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- PM/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371801-9889-B506-BF48-F2399372222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7</a:t>
            </a:fld>
            <a:endParaRPr lang="en-GB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6116A4C-399B-5B1C-6FC0-3F6C73531329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[1], [2], [3], [4], [6], [7], [8]</a:t>
            </a:r>
            <a:endParaRPr lang="de-DE" sz="1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64FA72-094E-F9E7-C224-5A0B06364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051752"/>
              </p:ext>
            </p:extLst>
          </p:nvPr>
        </p:nvGraphicFramePr>
        <p:xfrm>
          <a:off x="838200" y="1463040"/>
          <a:ext cx="10955694" cy="47533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30600">
                  <a:extLst>
                    <a:ext uri="{9D8B030D-6E8A-4147-A177-3AD203B41FA5}">
                      <a16:colId xmlns:a16="http://schemas.microsoft.com/office/drawing/2014/main" val="3040095151"/>
                    </a:ext>
                  </a:extLst>
                </a:gridCol>
                <a:gridCol w="3786155">
                  <a:extLst>
                    <a:ext uri="{9D8B030D-6E8A-4147-A177-3AD203B41FA5}">
                      <a16:colId xmlns:a16="http://schemas.microsoft.com/office/drawing/2014/main" val="1660801285"/>
                    </a:ext>
                  </a:extLst>
                </a:gridCol>
                <a:gridCol w="3638939">
                  <a:extLst>
                    <a:ext uri="{9D8B030D-6E8A-4147-A177-3AD203B41FA5}">
                      <a16:colId xmlns:a16="http://schemas.microsoft.com/office/drawing/2014/main" val="1836349928"/>
                    </a:ext>
                  </a:extLst>
                </a:gridCol>
              </a:tblGrid>
              <a:tr h="27182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Subsystem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Benchmark Approach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Example Turbines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7833359"/>
                  </a:ext>
                </a:extLst>
              </a:tr>
              <a:tr h="56018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Yaw System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Active yaw drives, flange mount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SG 5.0-145, Nordex N163, GE Cypress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3224896"/>
                  </a:ext>
                </a:extLst>
              </a:tr>
              <a:tr h="56018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Pitch System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Electric pitch motors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Nordex N163, GE Cypress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137171"/>
                  </a:ext>
                </a:extLst>
              </a:tr>
              <a:tr h="56018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Nacelle Design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Modular serviceable structure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GE Cypress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4160097"/>
                  </a:ext>
                </a:extLst>
              </a:tr>
              <a:tr h="56018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Main Bearings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Journal or spherical types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SKF, ORE Catapult pilot turbines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0853463"/>
                  </a:ext>
                </a:extLst>
              </a:tr>
              <a:tr h="56018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Lidar Integration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Forward looking lidar for preview control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Siemens, Vestas (LAC systems)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1305245"/>
                  </a:ext>
                </a:extLst>
              </a:tr>
              <a:tr h="56018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Control System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ROSCO, feedforward &amp; feedback hybrid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IEA RWTs, open source platforms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6491279"/>
                  </a:ext>
                </a:extLst>
              </a:tr>
              <a:tr h="56018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Grid Interface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DFIG with fault ride through capabilities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Nordex Delta4000, Siemens DFIG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0116867"/>
                  </a:ext>
                </a:extLst>
              </a:tr>
              <a:tr h="56018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Simulation Tools</a:t>
                      </a:r>
                      <a:endParaRPr lang="en-DE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 err="1">
                          <a:effectLst/>
                        </a:rPr>
                        <a:t>OpenFAST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PowerFactory</a:t>
                      </a:r>
                      <a:r>
                        <a:rPr lang="en-US" sz="1600" dirty="0">
                          <a:effectLst/>
                        </a:rPr>
                        <a:t>, Simulink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DTU, NREL, IEA Benchmark Turbines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3033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4052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BE6549-3E86-5AE5-9E5E-148C592FC8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 dirty="0"/>
              <a:t>05/10/2025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D6649A-1E87-C9DD-E3C2-12FE7407BD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Electrical Drive Train/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0F9B30-73C2-F457-56BA-0324B85690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70</a:t>
            </a:fld>
            <a:endParaRPr lang="en-GB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ACFA37C-C6C3-881E-9DEF-5A96ED2C1D15}"/>
              </a:ext>
            </a:extLst>
          </p:cNvPr>
          <p:cNvSpPr txBox="1">
            <a:spLocks/>
          </p:cNvSpPr>
          <p:nvPr/>
        </p:nvSpPr>
        <p:spPr>
          <a:xfrm>
            <a:off x="1565241" y="235849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 (Textkörper)"/>
                <a:ea typeface="+mj-ea"/>
                <a:cs typeface="+mj-cs"/>
              </a:defRPr>
            </a:lvl1pPr>
          </a:lstStyle>
          <a:p>
            <a:r>
              <a:rPr lang="it-IT" sz="4000" dirty="0"/>
              <a:t>Weekly report: Electrical Drivetrain</a:t>
            </a:r>
            <a:endParaRPr lang="en-GB" sz="4000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E0415E7-E053-E995-249A-5B86E4F96002}"/>
              </a:ext>
            </a:extLst>
          </p:cNvPr>
          <p:cNvSpPr txBox="1">
            <a:spLocks/>
          </p:cNvSpPr>
          <p:nvPr/>
        </p:nvSpPr>
        <p:spPr>
          <a:xfrm>
            <a:off x="1565241" y="35814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Week number: 3</a:t>
            </a:r>
            <a:endParaRPr lang="en-US" dirty="0"/>
          </a:p>
          <a:p>
            <a:r>
              <a:rPr lang="it-IT" sz="2000" dirty="0"/>
              <a:t>Date: 07/10/2025</a:t>
            </a:r>
          </a:p>
          <a:p>
            <a:r>
              <a:rPr lang="it-IT" sz="2000" dirty="0"/>
              <a:t>Supervisor: </a:t>
            </a:r>
            <a:r>
              <a:rPr lang="it-IT" sz="2000" dirty="0">
                <a:latin typeface="Aptos"/>
              </a:rPr>
              <a:t>Prof. Dr.-Ing. Saiju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F5F1D8B-AA3D-0259-5E4F-2CDC8B30563D}"/>
              </a:ext>
            </a:extLst>
          </p:cNvPr>
          <p:cNvSpPr txBox="1">
            <a:spLocks/>
          </p:cNvSpPr>
          <p:nvPr/>
        </p:nvSpPr>
        <p:spPr>
          <a:xfrm>
            <a:off x="3469226" y="5034709"/>
            <a:ext cx="5128821" cy="3317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Group members:  </a:t>
            </a:r>
            <a:r>
              <a:rPr lang="de-DE" dirty="0">
                <a:latin typeface="Aptos"/>
              </a:rPr>
              <a:t>Aiswarya Vijayan, Vishranti Shivajirao Patil , Girish Mahadeo Padalkar, Cristina Milene Vergara Hernandez</a:t>
            </a:r>
          </a:p>
          <a:p>
            <a:r>
              <a:rPr lang="de-DE" sz="1800" b="1" dirty="0">
                <a:latin typeface="Aptos"/>
              </a:rPr>
              <a:t>Presented By : Girish Padalkar</a:t>
            </a:r>
            <a:endParaRPr lang="de-DE" sz="1800" b="1" dirty="0"/>
          </a:p>
        </p:txBody>
      </p:sp>
    </p:spTree>
    <p:extLst>
      <p:ext uri="{BB962C8B-B14F-4D97-AF65-F5344CB8AC3E}">
        <p14:creationId xmlns:p14="http://schemas.microsoft.com/office/powerpoint/2010/main" val="998444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1">
              <a:buFont typeface="+mj-lt"/>
              <a:buAutoNum type="arabicPeriod"/>
            </a:pPr>
            <a:r>
              <a:rPr lang="de-DE" dirty="0"/>
              <a:t>DFIG Working </a:t>
            </a:r>
            <a:r>
              <a:rPr lang="de-DE" dirty="0" err="1"/>
              <a:t>Principle</a:t>
            </a:r>
            <a:endParaRPr lang="de-DE" dirty="0"/>
          </a:p>
          <a:p>
            <a:pPr lvl="1">
              <a:buFont typeface="+mj-lt"/>
              <a:buAutoNum type="arabicPeriod"/>
            </a:pPr>
            <a:r>
              <a:rPr lang="de-DE" dirty="0"/>
              <a:t>Converter Rating</a:t>
            </a:r>
          </a:p>
          <a:p>
            <a:pPr lvl="1">
              <a:buAutoNum type="arabicPeriod"/>
            </a:pPr>
            <a:r>
              <a:rPr lang="en-US" dirty="0"/>
              <a:t>Local Partner &amp; Market Strategy</a:t>
            </a:r>
          </a:p>
          <a:p>
            <a:pPr lvl="1">
              <a:buAutoNum type="arabicPeriod"/>
            </a:pPr>
            <a:r>
              <a:rPr lang="en-US" dirty="0"/>
              <a:t>Physical and Cost Parameters</a:t>
            </a:r>
          </a:p>
          <a:p>
            <a:pPr lvl="1">
              <a:buAutoNum type="arabicPeriod"/>
            </a:pPr>
            <a:r>
              <a:rPr lang="en-US" dirty="0"/>
              <a:t>Conclusion &amp; Next Steps</a:t>
            </a:r>
            <a:endParaRPr lang="de-DE" dirty="0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of contents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8C2D-82EB-4655-BD9B-3FA9E669A125}" type="datetime1">
              <a:rPr lang="en-GB" smtClean="0"/>
              <a:t>07/10/2025</a:t>
            </a:fld>
            <a:endParaRPr lang="en-GB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71</a:t>
            </a:fld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E5D9FF-3E62-4877-0B46-5730AAEC1D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Presented By : Girish Padalkar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22E4B11-7E37-C65A-E83B-0056FA29D311}"/>
              </a:ext>
            </a:extLst>
          </p:cNvPr>
          <p:cNvSpPr txBox="1">
            <a:spLocks/>
          </p:cNvSpPr>
          <p:nvPr/>
        </p:nvSpPr>
        <p:spPr>
          <a:xfrm>
            <a:off x="8802836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Electrical Drive Train/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35060326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16F3C-E304-A05B-36CC-F7987BC5A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AEE849D-D9B7-1150-C53E-6FCB88ED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DFIG Working Principle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FD4ADF-36F8-0A9D-706B-4CEB8F1B49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Presented By : Girish Padalkar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552FD4-9DF2-8FF1-7802-49C10E70150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4A0827F-1D9B-4107-B092-13679895C194}" type="datetime1">
              <a:rPr lang="en-GB" smtClean="0"/>
              <a:t>07/10/2025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3DCAAD-6FE7-ABB8-F183-34B025EBDC7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dirty="0" err="1"/>
              <a:t>Electrical</a:t>
            </a:r>
            <a:r>
              <a:rPr lang="de-DE" dirty="0"/>
              <a:t> Drive Train/ Optimus </a:t>
            </a:r>
            <a:r>
              <a:rPr lang="de-DE" dirty="0" err="1"/>
              <a:t>Syria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C6C4A7-3CDD-4DBA-4660-C6A2EEC435A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72</a:t>
            </a:fld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9E6C2497-2B1F-7C9A-4FCE-9DCFF19853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/>
              <a:t>[1]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E03FB96-65C6-DBA8-72C1-FEB8F06EA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883"/>
            <a:ext cx="6604001" cy="34385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87FA78-53EC-7699-C0F0-6BB4F893E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938" y="3003025"/>
            <a:ext cx="5111925" cy="2680174"/>
          </a:xfrm>
          <a:prstGeom prst="rect">
            <a:avLst/>
          </a:prstGeom>
        </p:spPr>
      </p:pic>
      <p:sp>
        <p:nvSpPr>
          <p:cNvPr id="28" name="Textplatzhalter 18">
            <a:extLst>
              <a:ext uri="{FF2B5EF4-FFF2-40B4-BE49-F238E27FC236}">
                <a16:creationId xmlns:a16="http://schemas.microsoft.com/office/drawing/2014/main" id="{A4689D2D-EB00-797F-5C46-171F6263163E}"/>
              </a:ext>
            </a:extLst>
          </p:cNvPr>
          <p:cNvSpPr txBox="1">
            <a:spLocks/>
          </p:cNvSpPr>
          <p:nvPr/>
        </p:nvSpPr>
        <p:spPr>
          <a:xfrm>
            <a:off x="6994110" y="6062033"/>
            <a:ext cx="2248453" cy="309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/>
              <a:t>[2]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E3E827-3D7E-0406-8257-3AA0F854DD43}"/>
              </a:ext>
            </a:extLst>
          </p:cNvPr>
          <p:cNvSpPr txBox="1"/>
          <p:nvPr/>
        </p:nvSpPr>
        <p:spPr>
          <a:xfrm>
            <a:off x="6994110" y="1727993"/>
            <a:ext cx="5111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BE" sz="1600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Rotor connected via slip rings to partial  converter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BE" sz="1600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Stator directly connected to grid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BE" sz="1600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Enables variable-speed operation</a:t>
            </a:r>
            <a:endParaRPr lang="en-BE" sz="1200" dirty="0">
              <a:effectLst>
                <a:outerShdw blurRad="50800" dist="50800" dir="5400000" algn="ctr" rotWithShape="0">
                  <a:schemeClr val="bg1"/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5D544-EE92-41EC-41F1-8241AE4139E0}"/>
              </a:ext>
            </a:extLst>
          </p:cNvPr>
          <p:cNvSpPr txBox="1"/>
          <p:nvPr/>
        </p:nvSpPr>
        <p:spPr>
          <a:xfrm>
            <a:off x="1257301" y="5003579"/>
            <a:ext cx="57278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600" b="1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Power flow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BE" sz="1600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Active Power : Supplied via stator and rotor.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BE" sz="1600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Reactive Power : Controlled by rotor-side converter.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BE" sz="1600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Bidirectional flow : Converter enables flexible grid support.</a:t>
            </a:r>
            <a:endParaRPr lang="en-BE" sz="1200" dirty="0">
              <a:effectLst>
                <a:outerShdw blurRad="50800" dist="50800" dir="5400000" algn="ctr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2708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08D2-DAAC-DD8F-4085-200A7533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2. Converter 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183-BF6F-62D7-C64B-46C6468B6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962"/>
            <a:ext cx="10515600" cy="4351338"/>
          </a:xfrm>
        </p:spPr>
        <p:txBody>
          <a:bodyPr/>
          <a:lstStyle/>
          <a:p>
            <a:r>
              <a:rPr lang="en-BE" dirty="0"/>
              <a:t>Partial converter : ~25 -30% of generator capacity.</a:t>
            </a:r>
          </a:p>
          <a:p>
            <a:r>
              <a:rPr lang="en-BE" dirty="0"/>
              <a:t>For 5MW DFIG : ~1.2 MW to 1.5 MW .</a:t>
            </a:r>
          </a:p>
          <a:p>
            <a:r>
              <a:rPr lang="en-BE" dirty="0"/>
              <a:t>Lower cost and losses vs. full-scale converters.</a:t>
            </a:r>
          </a:p>
          <a:p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C5B23-5855-8F1B-E257-BF79ADA53E7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F614B-EB11-366F-E195-AA1940A6369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Electrical Drive Train/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B3EBD-9CEC-B79C-8BA7-DB778D894D7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73</a:t>
            </a:fld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C4DF1C4-8AD1-5172-C469-C8EE41765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593714"/>
              </p:ext>
            </p:extLst>
          </p:nvPr>
        </p:nvGraphicFramePr>
        <p:xfrm>
          <a:off x="1949570" y="3600643"/>
          <a:ext cx="8128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8354032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790267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dirty="0"/>
                        <a:t>Value/Range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971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Outer Diameter (Stator)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2.0 – 2.5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51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Axial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2.0 – 2.5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924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Air Gap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1.0- 3.0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06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Rotational speed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1,500 – 2,000 rpm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703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Generator 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20 – 30 tons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110982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3CBF2D79-5AAE-0794-983A-4B77AB1CAD22}"/>
              </a:ext>
            </a:extLst>
          </p:cNvPr>
          <p:cNvSpPr txBox="1">
            <a:spLocks/>
          </p:cNvSpPr>
          <p:nvPr/>
        </p:nvSpPr>
        <p:spPr>
          <a:xfrm>
            <a:off x="3397220" y="25945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E" sz="2800" dirty="0"/>
              <a:t>Physical Parameters (5MW DFIG )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FB7BE8E1-A52B-4AB6-8FC0-7AFBB45BCD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Presented By : Girish Padalkar</a:t>
            </a:r>
          </a:p>
        </p:txBody>
      </p:sp>
    </p:spTree>
    <p:extLst>
      <p:ext uri="{BB962C8B-B14F-4D97-AF65-F5344CB8AC3E}">
        <p14:creationId xmlns:p14="http://schemas.microsoft.com/office/powerpoint/2010/main" val="16088720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16F3C-E304-A05B-36CC-F7987BC5A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AEE849D-D9B7-1150-C53E-6FCB88ED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</a:rPr>
              <a:t>3. Local Partner &amp; Market Strategy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552FD4-9DF2-8FF1-7802-49C10E70150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4A0827F-1D9B-4107-B092-13679895C194}" type="datetime1">
              <a:rPr lang="en-GB" smtClean="0"/>
              <a:t>07/10/2025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3DCAAD-6FE7-ABB8-F183-34B025EBDC7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dirty="0" err="1"/>
              <a:t>Electrical</a:t>
            </a:r>
            <a:r>
              <a:rPr lang="de-DE" dirty="0"/>
              <a:t> Drive Train / Optimus </a:t>
            </a:r>
            <a:r>
              <a:rPr lang="de-DE" dirty="0" err="1"/>
              <a:t>Syria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C6C4A7-3CDD-4DBA-4660-C6A2EEC435A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74</a:t>
            </a:fld>
            <a:endParaRPr lang="de-DE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2115D6F-3374-ED4A-8C13-B3E66B316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302184"/>
              </p:ext>
            </p:extLst>
          </p:nvPr>
        </p:nvGraphicFramePr>
        <p:xfrm>
          <a:off x="400878" y="1439623"/>
          <a:ext cx="1139024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8374">
                  <a:extLst>
                    <a:ext uri="{9D8B030D-6E8A-4147-A177-3AD203B41FA5}">
                      <a16:colId xmlns:a16="http://schemas.microsoft.com/office/drawing/2014/main" val="2486025036"/>
                    </a:ext>
                  </a:extLst>
                </a:gridCol>
                <a:gridCol w="1898374">
                  <a:extLst>
                    <a:ext uri="{9D8B030D-6E8A-4147-A177-3AD203B41FA5}">
                      <a16:colId xmlns:a16="http://schemas.microsoft.com/office/drawing/2014/main" val="3898552450"/>
                    </a:ext>
                  </a:extLst>
                </a:gridCol>
                <a:gridCol w="1898374">
                  <a:extLst>
                    <a:ext uri="{9D8B030D-6E8A-4147-A177-3AD203B41FA5}">
                      <a16:colId xmlns:a16="http://schemas.microsoft.com/office/drawing/2014/main" val="454636892"/>
                    </a:ext>
                  </a:extLst>
                </a:gridCol>
                <a:gridCol w="1898374">
                  <a:extLst>
                    <a:ext uri="{9D8B030D-6E8A-4147-A177-3AD203B41FA5}">
                      <a16:colId xmlns:a16="http://schemas.microsoft.com/office/drawing/2014/main" val="217820578"/>
                    </a:ext>
                  </a:extLst>
                </a:gridCol>
                <a:gridCol w="1898374">
                  <a:extLst>
                    <a:ext uri="{9D8B030D-6E8A-4147-A177-3AD203B41FA5}">
                      <a16:colId xmlns:a16="http://schemas.microsoft.com/office/drawing/2014/main" val="562082780"/>
                    </a:ext>
                  </a:extLst>
                </a:gridCol>
                <a:gridCol w="1898374">
                  <a:extLst>
                    <a:ext uri="{9D8B030D-6E8A-4147-A177-3AD203B41FA5}">
                      <a16:colId xmlns:a16="http://schemas.microsoft.com/office/drawing/2014/main" val="390496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Manufacturer / Supplier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Relevant Model / 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Generator Type (DFIG)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Approx. Generator Weight (Component Only)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Estimated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Manufacturer / Supplier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885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WDRVM (Syria)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3.X MW to 10.X MW Platforms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Geared DFIG / PMSG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N/A (Local Assembly)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Negotiable (Local Content Priority)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Initial priority for local content and support specific to Syrian grid.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521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Siemens Gamesa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SG 5.0-145 (2.0) Onshore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Geared DFIG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20 to 30 Tons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$1.2 M to $1.6 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Confirmed commercial 5.0 MW product, acts as primary European technical benchmark.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16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SANY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SI-16050 SE16050 (5.0 MW)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Geared DFIG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20 to 30 Tons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$1.0 M to $1.3 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High-volume Asian supplier; provides aggressive cost and delivery benchmark.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3376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GE </a:t>
                      </a:r>
                      <a:r>
                        <a:rPr lang="en-US" sz="1400" b="1" dirty="0" err="1"/>
                        <a:t>Vernova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4.8 MW to 6.1 MW Platforms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DFIG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20 to 30 Tons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$1.2 M to $1.6 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Active development in this capacity range, offering competitive U.S./Global technology.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93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ABB / WEG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Components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Standalone DFIG / PMSG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20 to 30 Tons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N/A (Component Cost)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Critical component suppliers for local WDRVM assembly or repair/maintenance.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026289"/>
                  </a:ext>
                </a:extLst>
              </a:tr>
            </a:tbl>
          </a:graphicData>
        </a:graphic>
      </p:graphicFrame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40AAB105-2C51-8C57-3DCA-7D412D0C27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7" y="6564113"/>
            <a:ext cx="5596085" cy="365125"/>
          </a:xfrm>
        </p:spPr>
        <p:txBody>
          <a:bodyPr/>
          <a:lstStyle/>
          <a:p>
            <a:r>
              <a:rPr lang="en-GB" dirty="0"/>
              <a:t>Presented By : Girish Padalkar</a:t>
            </a:r>
          </a:p>
        </p:txBody>
      </p:sp>
    </p:spTree>
    <p:extLst>
      <p:ext uri="{BB962C8B-B14F-4D97-AF65-F5344CB8AC3E}">
        <p14:creationId xmlns:p14="http://schemas.microsoft.com/office/powerpoint/2010/main" val="28028872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16F3C-E304-A05B-36CC-F7987BC5A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AEE849D-D9B7-1150-C53E-6FCB88ED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</a:t>
            </a:r>
            <a:r>
              <a:rPr lang="de-DE" dirty="0" err="1"/>
              <a:t>Physical</a:t>
            </a:r>
            <a:r>
              <a:rPr lang="de-DE" dirty="0"/>
              <a:t> and Cost Parameter  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494EF4-6EA7-6232-2A0A-A44EB4E3D7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Presented By : Girish Padalkar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552FD4-9DF2-8FF1-7802-49C10E70150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4A0827F-1D9B-4107-B092-13679895C194}" type="datetime1">
              <a:rPr lang="en-GB" smtClean="0"/>
              <a:t>07/10/2025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3DCAAD-6FE7-ABB8-F183-34B025EBDC7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dirty="0" err="1"/>
              <a:t>Electrical</a:t>
            </a:r>
            <a:r>
              <a:rPr lang="de-DE" dirty="0"/>
              <a:t> Drive Train / Optimus </a:t>
            </a:r>
            <a:r>
              <a:rPr lang="de-DE" dirty="0" err="1"/>
              <a:t>Syria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C6C4A7-3CDD-4DBA-4660-C6A2EEC435A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75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AB650D1-24F8-733F-620D-B4FAF755880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1400"/>
              <a:t>[2]</a:t>
            </a:r>
            <a:endParaRPr lang="en-US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B6AF38-6E3C-1AF1-3A1D-02B380B3F77E}"/>
              </a:ext>
            </a:extLst>
          </p:cNvPr>
          <p:cNvSpPr txBox="1"/>
          <p:nvPr/>
        </p:nvSpPr>
        <p:spPr>
          <a:xfrm>
            <a:off x="749022" y="1328026"/>
            <a:ext cx="108400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Generator Specifications (Estimated for a 5 MW Geared DFIG)</a:t>
            </a:r>
          </a:p>
          <a:p>
            <a:r>
              <a:rPr lang="en-US" b="1"/>
              <a:t>Table below</a:t>
            </a:r>
            <a:r>
              <a:rPr lang="en-US"/>
              <a:t>: </a:t>
            </a:r>
            <a:r>
              <a:rPr lang="en-US" dirty="0"/>
              <a:t>Specific dimensions and air gap are proprietary data. The figures below are typical industry estimates for a high-speed, geared DFIG rated at 5 MW (50 Hz grid).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8D09480-162A-5A0F-151A-C24EF8CE2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922998"/>
              </p:ext>
            </p:extLst>
          </p:nvPr>
        </p:nvGraphicFramePr>
        <p:xfrm>
          <a:off x="838200" y="2244841"/>
          <a:ext cx="10909580" cy="424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395">
                  <a:extLst>
                    <a:ext uri="{9D8B030D-6E8A-4147-A177-3AD203B41FA5}">
                      <a16:colId xmlns:a16="http://schemas.microsoft.com/office/drawing/2014/main" val="2837777617"/>
                    </a:ext>
                  </a:extLst>
                </a:gridCol>
                <a:gridCol w="2727395">
                  <a:extLst>
                    <a:ext uri="{9D8B030D-6E8A-4147-A177-3AD203B41FA5}">
                      <a16:colId xmlns:a16="http://schemas.microsoft.com/office/drawing/2014/main" val="2393321322"/>
                    </a:ext>
                  </a:extLst>
                </a:gridCol>
                <a:gridCol w="2727395">
                  <a:extLst>
                    <a:ext uri="{9D8B030D-6E8A-4147-A177-3AD203B41FA5}">
                      <a16:colId xmlns:a16="http://schemas.microsoft.com/office/drawing/2014/main" val="1091031407"/>
                    </a:ext>
                  </a:extLst>
                </a:gridCol>
                <a:gridCol w="2727395">
                  <a:extLst>
                    <a:ext uri="{9D8B030D-6E8A-4147-A177-3AD203B41FA5}">
                      <a16:colId xmlns:a16="http://schemas.microsoft.com/office/drawing/2014/main" val="1952968308"/>
                    </a:ext>
                  </a:extLst>
                </a:gridCol>
              </a:tblGrid>
              <a:tr h="3849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Estimated Value / 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Implication for Project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943246"/>
                  </a:ext>
                </a:extLst>
              </a:tr>
              <a:tr h="4001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Rated Power</a:t>
                      </a:r>
                      <a:endParaRPr lang="en-U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5,000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kW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Project Requirement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80268914"/>
                  </a:ext>
                </a:extLst>
              </a:tr>
              <a:tr h="461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Rated Voltage</a:t>
                      </a:r>
                      <a:endParaRPr lang="en-U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690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Standard low-voltage output for large turbines (steps up via transformer).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59679873"/>
                  </a:ext>
                </a:extLst>
              </a:tr>
              <a:tr h="461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Maximum Speed</a:t>
                      </a:r>
                      <a:endParaRPr lang="en-U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1,500 to 2,000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rpm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Requires high-ratio gearbox (typically 1:80 to 1:100).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53166385"/>
                  </a:ext>
                </a:extLst>
              </a:tr>
              <a:tr h="6880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Air Gap Length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 to 3.0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mm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Critical for efficiency and magnetic coupling. Small air gap minimizes reactive power needs.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02980259"/>
                  </a:ext>
                </a:extLst>
              </a:tr>
              <a:tr h="461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Outer Diameter (Stator)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 to 2.5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Determines nacelle size and logistical requirements.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44721717"/>
                  </a:ext>
                </a:extLst>
              </a:tr>
              <a:tr h="461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Axial Length (L)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 to 2.5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Compact size relative to Direct Drive generators.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42028652"/>
                  </a:ext>
                </a:extLst>
              </a:tr>
              <a:tr h="461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Generator Mass (Weight)</a:t>
                      </a:r>
                      <a:endParaRPr lang="en-U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20,000 to 30,000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kg (20 to 30 Tons)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Lighter than PMSG, reducing tower top load and crane requirements.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30562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0794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39FA1-2F53-AF96-9315-BB64E54DB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E405792-FCC9-1C92-2870-A3661C72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</a:t>
            </a:r>
            <a:r>
              <a:rPr lang="de-DE" dirty="0" err="1"/>
              <a:t>Physical</a:t>
            </a:r>
            <a:r>
              <a:rPr lang="de-DE" dirty="0"/>
              <a:t> and Cost Parameter  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8DAFB0-A8AB-8577-D197-BF57D7A472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Presented By : Girish Padalkar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3C1AA7-2D31-585B-5D0B-525AD70AB3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4A0827F-1D9B-4107-B092-13679895C194}" type="datetime1">
              <a:rPr lang="en-GB" smtClean="0"/>
              <a:t>07/10/2025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C90BC6-76EC-73E3-80B4-0BDC9E1FD57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dirty="0" err="1"/>
              <a:t>Electrical</a:t>
            </a:r>
            <a:r>
              <a:rPr lang="de-DE" dirty="0"/>
              <a:t> Drive Train / Optimus </a:t>
            </a:r>
            <a:r>
              <a:rPr lang="de-DE" dirty="0" err="1"/>
              <a:t>Syria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4A4D5F-FA07-821F-0F59-2B59385AF3C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76</a:t>
            </a:fld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4D60A-2B51-C739-EB39-BD98CA8CE5B8}"/>
              </a:ext>
            </a:extLst>
          </p:cNvPr>
          <p:cNvSpPr txBox="1"/>
          <p:nvPr/>
        </p:nvSpPr>
        <p:spPr>
          <a:xfrm>
            <a:off x="914399" y="1338764"/>
            <a:ext cx="10783957" cy="1516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Installed Wind Farm Cost: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USD 1,800 to USD 2,200/kW (Onshore).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 MW</a:t>
            </a: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Farm Cost: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∼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USD 9 Million to USD 11 Million (Total project).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Turbine System (Generator + Nacelle + Rotor):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Typically, 65% to 75% of the total farm cost.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Generator &amp; Converter System Cost: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Estimated at 15% to 20% of the total Turbine System Cost.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125E796-87B0-EA68-C145-BD3D37462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152206"/>
              </p:ext>
            </p:extLst>
          </p:nvPr>
        </p:nvGraphicFramePr>
        <p:xfrm>
          <a:off x="838200" y="2941890"/>
          <a:ext cx="10515600" cy="28011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972542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203186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743151529"/>
                    </a:ext>
                  </a:extLst>
                </a:gridCol>
              </a:tblGrid>
              <a:tr h="40670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Cost Item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Estimated Range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Notes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19038085"/>
                  </a:ext>
                </a:extLst>
              </a:tr>
              <a:tr h="7981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DFIG Generator Unit (5 MW)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USD 550,000 to USD 800,000</a:t>
                      </a:r>
                      <a:endParaRPr lang="en-U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Estimate for the generator machine only.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89242129"/>
                  </a:ext>
                </a:extLst>
              </a:tr>
              <a:tr h="7981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Power Converter (2 MW Rated)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USD 600,000 to USD 900,000</a:t>
                      </a:r>
                      <a:endParaRPr lang="en-U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Estimate for the back-to-back converter system (partial rating).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03720945"/>
                  </a:ext>
                </a:extLst>
              </a:tr>
              <a:tr h="7981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Total DFIG Electrical Drive</a:t>
                      </a:r>
                      <a:endParaRPr lang="en-U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USD 1.15 Million to USD 1.7 Million</a:t>
                      </a:r>
                      <a:endParaRPr lang="en-U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This cost advantage is why DFIG is popular in the 5 MW range.</a:t>
                      </a:r>
                      <a:endParaRPr lang="en-U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9540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19260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16F3C-E304-A05B-36CC-F7987BC5A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AEE849D-D9B7-1150-C53E-6FCB88ED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Next Step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6C4AA15-98E3-337E-A4C0-934B5E942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Planning: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align our milestone planning with the other teams</a:t>
            </a:r>
          </a:p>
          <a:p>
            <a:endParaRPr lang="en-US" dirty="0"/>
          </a:p>
          <a:p>
            <a:r>
              <a:rPr lang="en-US" dirty="0"/>
              <a:t>Technical: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Generator: more detailed estimation of dimensions (size &amp; rotational speed), Cost.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Converter: first research and collect the data of converter.</a:t>
            </a:r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B43599-12CD-0503-2B0F-A99936E088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b="1" dirty="0"/>
              <a:t>Presented By : Girish Padalkar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552FD4-9DF2-8FF1-7802-49C10E70150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4A0827F-1D9B-4107-B092-13679895C194}" type="datetime1">
              <a:rPr lang="en-GB" smtClean="0"/>
              <a:t>07/10/2025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3DCAAD-6FE7-ABB8-F183-34B025EBDC7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Drve</a:t>
            </a:r>
            <a:r>
              <a:rPr lang="de-DE" dirty="0"/>
              <a:t> Train / Optimus </a:t>
            </a:r>
            <a:r>
              <a:rPr lang="de-DE" dirty="0" err="1"/>
              <a:t>Syria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C6C4A7-3CDD-4DBA-4660-C6A2EEC435A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6051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Bibliography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>
                <a:hlinkClick r:id="rId2" action="ppaction://hlinkpres?slideindex=1&amp;slidetitle="/>
              </a:rPr>
              <a:t>text{https://en.wind-turbine-models.com/turbines/2465-sany-si-16050-se16050}</a:t>
            </a:r>
            <a:r>
              <a:rPr lang="en-GB" dirty="0"/>
              <a:t> [1]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hlinkClick r:id="rId3"/>
              </a:rPr>
              <a:t>https://www.pengky.cn/zz-horizontal-axis-turbine/13-doubly-fed-wind-turbine-principle/doubly-fed-wind-turbine-principle.html</a:t>
            </a:r>
            <a:r>
              <a:rPr lang="en-US" dirty="0"/>
              <a:t> [2]</a:t>
            </a:r>
            <a:endParaRPr lang="en-GB" dirty="0"/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dirty="0">
                <a:hlinkClick r:id="rId4"/>
              </a:rPr>
              <a:t>https://www.siemensgamesa.com/global/en/home/products-and-services/onshore/wind-turbine-sg-5-0-145.html</a:t>
            </a:r>
            <a:endParaRPr lang="en-US" dirty="0"/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dirty="0"/>
              <a:t>DFIG Market Status and Reliability: </a:t>
            </a:r>
            <a:r>
              <a:rPr lang="en-US" dirty="0">
                <a:hlinkClick r:id="rId5"/>
              </a:rPr>
              <a:t>Is Using DFIG in Wind Turbines an Obsolete Technology?</a:t>
            </a:r>
            <a:r>
              <a:rPr lang="en-US" dirty="0"/>
              <a:t> (Industry Article)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dirty="0"/>
              <a:t>DFIG Product Offering (ABB): </a:t>
            </a:r>
            <a:r>
              <a:rPr lang="en-US" dirty="0">
                <a:hlinkClick r:id="rId6"/>
              </a:rPr>
              <a:t>ABB Doubly-fed Generators</a:t>
            </a:r>
            <a:endParaRPr lang="en-US" dirty="0"/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dirty="0"/>
              <a:t>DFIG Turbine Platform (Siemens Gamesa): </a:t>
            </a:r>
            <a:r>
              <a:rPr lang="en-US" dirty="0">
                <a:hlinkClick r:id="rId4"/>
              </a:rPr>
              <a:t>Siemens Gamesa SG 5.0-145 (2.0) Wind Turbine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2F9C-9E9F-4301-8E36-66F960306F83}" type="datetime1">
              <a:rPr lang="en-GB" smtClean="0"/>
              <a:t>07/10/2025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Electrical Drive Train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78</a:t>
            </a:fld>
            <a:endParaRPr lang="en-GB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587F49-92BD-2318-296D-2FD75758E2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b="1" dirty="0"/>
              <a:t>Presented By : Girish Padalkar</a:t>
            </a:r>
          </a:p>
        </p:txBody>
      </p:sp>
    </p:spTree>
    <p:extLst>
      <p:ext uri="{BB962C8B-B14F-4D97-AF65-F5344CB8AC3E}">
        <p14:creationId xmlns:p14="http://schemas.microsoft.com/office/powerpoint/2010/main" val="13576515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BE6549-3E86-5AE5-9E5E-148C592FC8C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prstGeom prst="rect">
            <a:avLst/>
          </a:prstGeom>
        </p:spPr>
        <p:txBody>
          <a:bodyPr/>
          <a:lstStyle/>
          <a:p>
            <a:fld id="{E9760055-B4F0-4D03-A54C-8326910BC371}" type="datetime1">
              <a:rPr lang="en-GB" smtClean="0"/>
              <a:t>07/10/2025</a:t>
            </a:fld>
            <a:endParaRPr lang="en-GB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D6649A-1E87-C9DD-E3C2-12FE7407BD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/>
              <a:t>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0F9B30-73C2-F457-56BA-0324B85690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79</a:t>
            </a:fld>
            <a:endParaRPr lang="en-GB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ACFA37C-C6C3-881E-9DEF-5A96ED2C1D15}"/>
              </a:ext>
            </a:extLst>
          </p:cNvPr>
          <p:cNvSpPr txBox="1">
            <a:spLocks/>
          </p:cNvSpPr>
          <p:nvPr/>
        </p:nvSpPr>
        <p:spPr>
          <a:xfrm>
            <a:off x="1565241" y="235849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 (Textkörper)"/>
                <a:ea typeface="+mj-ea"/>
                <a:cs typeface="+mj-cs"/>
              </a:defRPr>
            </a:lvl1pPr>
          </a:lstStyle>
          <a:p>
            <a:endParaRPr lang="en-GB" sz="400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103C8AC-ACFF-082C-E04A-301598446FCB}"/>
              </a:ext>
            </a:extLst>
          </p:cNvPr>
          <p:cNvSpPr txBox="1">
            <a:spLocks/>
          </p:cNvSpPr>
          <p:nvPr/>
        </p:nvSpPr>
        <p:spPr>
          <a:xfrm>
            <a:off x="1524000" y="2492563"/>
            <a:ext cx="9144000" cy="912598"/>
          </a:xfrm>
          <a:prstGeom prst="rect">
            <a:avLst/>
          </a:prstGeom>
        </p:spPr>
        <p:txBody>
          <a:bodyPr numCol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 (Textkörper)"/>
                <a:ea typeface="+mj-ea"/>
                <a:cs typeface="+mj-cs"/>
              </a:defRPr>
            </a:lvl1pPr>
          </a:lstStyle>
          <a:p>
            <a:r>
              <a:rPr lang="it-IT" sz="4000"/>
              <a:t>Weekly report: </a:t>
            </a:r>
            <a:r>
              <a:rPr lang="it-IT" sz="4000" err="1"/>
              <a:t>Grid</a:t>
            </a:r>
            <a:r>
              <a:rPr lang="it-IT" sz="4000"/>
              <a:t> Code Development</a:t>
            </a:r>
            <a:endParaRPr lang="en-GB" sz="400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45C6A5A-D647-B958-532A-B6FD2180F534}"/>
              </a:ext>
            </a:extLst>
          </p:cNvPr>
          <p:cNvSpPr txBox="1"/>
          <p:nvPr/>
        </p:nvSpPr>
        <p:spPr>
          <a:xfrm>
            <a:off x="3591498" y="3539230"/>
            <a:ext cx="4786685" cy="1292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2000">
                <a:latin typeface="Aptos (Textkörper)"/>
              </a:rPr>
              <a:t>Week </a:t>
            </a:r>
            <a:r>
              <a:rPr lang="it-IT" sz="2000" err="1">
                <a:latin typeface="Aptos (Textkörper)"/>
              </a:rPr>
              <a:t>number</a:t>
            </a:r>
            <a:r>
              <a:rPr lang="it-IT" sz="2000">
                <a:latin typeface="Aptos (Textkörper)"/>
              </a:rPr>
              <a:t>: 2</a:t>
            </a:r>
          </a:p>
          <a:p>
            <a:pPr algn="ctr"/>
            <a:r>
              <a:rPr lang="it-IT" sz="2000">
                <a:latin typeface="Aptos (Textkörper)"/>
              </a:rPr>
              <a:t>Date: 7/10/2025</a:t>
            </a:r>
          </a:p>
          <a:p>
            <a:pPr algn="ctr"/>
            <a:r>
              <a:rPr lang="it-IT" sz="2000">
                <a:latin typeface="Aptos (Textkörper)"/>
              </a:rPr>
              <a:t>Supervisor: Prof. Ing. </a:t>
            </a:r>
            <a:r>
              <a:rPr lang="it-IT" sz="2000" err="1">
                <a:latin typeface="Aptos (Textkörper)"/>
              </a:rPr>
              <a:t>Saiju</a:t>
            </a:r>
            <a:r>
              <a:rPr lang="it-IT" sz="2000">
                <a:latin typeface="Aptos (Textkörper)"/>
              </a:rPr>
              <a:t> </a:t>
            </a:r>
          </a:p>
          <a:p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3C000AB-BF1C-5055-7B6C-B6CC03EBAE85}"/>
              </a:ext>
            </a:extLst>
          </p:cNvPr>
          <p:cNvSpPr txBox="1">
            <a:spLocks/>
          </p:cNvSpPr>
          <p:nvPr/>
        </p:nvSpPr>
        <p:spPr>
          <a:xfrm>
            <a:off x="3420429" y="4789634"/>
            <a:ext cx="5128821" cy="3317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err="1"/>
              <a:t>Presented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: Josef Remberger / </a:t>
            </a:r>
            <a:r>
              <a:rPr lang="de-DE" sz="1400"/>
              <a:t>Vijay </a:t>
            </a:r>
            <a:r>
              <a:rPr lang="de-DE" sz="1400" err="1"/>
              <a:t>Simha</a:t>
            </a:r>
            <a:r>
              <a:rPr lang="de-DE" sz="1400"/>
              <a:t> Reddy </a:t>
            </a:r>
            <a:r>
              <a:rPr lang="de-DE" sz="1400" err="1"/>
              <a:t>Bogala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19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Bibliography – Managment team - PM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2316" y="1393363"/>
            <a:ext cx="10515600" cy="435133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 algn="just">
              <a:defRPr/>
            </a:pPr>
            <a:r>
              <a:rPr lang="it-IT" dirty="0"/>
              <a:t>[1] Siemens Gamesa Renewable Energy, “SG 5.0-145 Onshore Wind Turbine,” Siemens Gamesa, [Online]. Available: https://www.siemensgamesa.com/en-int/products-and-services/onshore/wind-turbine-sg-5-0-145. [Accessed: Oct. 1, 2025].</a:t>
            </a:r>
          </a:p>
          <a:p>
            <a:pPr lvl="0" algn="just">
              <a:defRPr/>
            </a:pPr>
            <a:r>
              <a:rPr lang="it-IT" dirty="0"/>
              <a:t>[2] Nordex SE, “N163/5.X – Delta4000 Platform,” Nordex Group, [Online]. Available: https://www.nordex-online.com/en/technology/platforms/delta4000/. [Accessed: Oct. 1, 2025].</a:t>
            </a:r>
          </a:p>
          <a:p>
            <a:pPr lvl="0" algn="just">
              <a:defRPr/>
            </a:pPr>
            <a:r>
              <a:rPr lang="it-IT" dirty="0"/>
              <a:t>[3] GE Vernova, “Cypress Platform – 5.3-158 MW Onshore Wind Turbine,” GE Renewable Energy, [Online]. Available: https://www.gevernova.com/. [Accessed: Oct. 3, 2025].</a:t>
            </a:r>
          </a:p>
          <a:p>
            <a:pPr lvl="0" algn="just">
              <a:defRPr/>
            </a:pPr>
            <a:r>
              <a:rPr lang="it-IT" dirty="0"/>
              <a:t>[4] P. Bortolotti, J. J. Jonkman, L. Wang, and A. D. Wright, “IEA Wind TCP Task 37: Systems Engineering in Wind Energy - WP2.1 Reference Wind Turbines,” U.S. Department of Energy, Office of Scientific and Technical Information, May 2019. [Online]. Available: https://doi.org/10.2172/1529216. [Accessed: Oct. 3, 2025].</a:t>
            </a:r>
          </a:p>
          <a:p>
            <a:pPr lvl="0" algn="just">
              <a:defRPr/>
            </a:pPr>
            <a:r>
              <a:rPr lang="it-IT" dirty="0"/>
              <a:t>[5] National Renewable Energy Laboratory (NREL), “NREL 5 MW Reference Turbine Documentation,” [Online]. Available: https://www.nrel.gov/wind/nrel-5mw-reference-turbine.html. [Accessed: Oct. 3, 2025].</a:t>
            </a:r>
          </a:p>
          <a:p>
            <a:pPr lvl="0" algn="just">
              <a:defRPr/>
            </a:pPr>
            <a:r>
              <a:rPr lang="it-IT" dirty="0"/>
              <a:t>[6] NREL, “OpenFAST Documentation Portal,” [Online]. Available: https://openfast.readthedocs.io. [Accessed: Oct. 3, 2025].</a:t>
            </a:r>
          </a:p>
          <a:p>
            <a:pPr lvl="0" algn="just">
              <a:defRPr/>
            </a:pPr>
            <a:r>
              <a:rPr lang="it-IT" dirty="0"/>
              <a:t>[7] NREL, “ROSCO – Reference Open Source Controller,” GitHub Repository, [Online]. Available: https://github.com/NREL/ROSCO. [Accessed: Oct. 3, 2025].</a:t>
            </a:r>
          </a:p>
          <a:p>
            <a:pPr lvl="0" algn="just">
              <a:defRPr/>
            </a:pPr>
            <a:r>
              <a:rPr lang="it-IT" dirty="0"/>
              <a:t>[8] T. Decker, G. Jacobs, J. Röder, et al., “Experimental study on the condition monitoring of planetary journal bearings in wind turbine gearboxes using the surface acoustic wave method,” Forsch. Ingenieurwes., vol. 89, p. 112, 2025. [Online]. Available: https://doi.org/10.1007/s10010-025-00887-y. [Accessed: Oct. 3, 2025].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3DB4-11DF-4DC9-9AFB-FDB45DBDB9C4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Management Team - PM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89852-0382-5806-3356-FA1C77F6D2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Bakhtyar Karim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93CDA-DA63-E249-C46F-877BC28EF9F9}"/>
              </a:ext>
            </a:extLst>
          </p:cNvPr>
          <p:cNvSpPr txBox="1"/>
          <p:nvPr/>
        </p:nvSpPr>
        <p:spPr>
          <a:xfrm>
            <a:off x="3002973" y="3148737"/>
            <a:ext cx="6138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72308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8A5761-C58E-5FDF-F2C0-8788E28E8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Grid operation states </a:t>
            </a:r>
          </a:p>
          <a:p>
            <a:pPr lvl="1"/>
            <a:r>
              <a:rPr lang="en-GB" dirty="0"/>
              <a:t>Emergency / extreme fault conditions</a:t>
            </a:r>
          </a:p>
          <a:p>
            <a:pPr lvl="1"/>
            <a:r>
              <a:rPr lang="en-GB" dirty="0"/>
              <a:t>Restorative / Black Start</a:t>
            </a:r>
          </a:p>
          <a:p>
            <a:r>
              <a:rPr lang="en-GB" dirty="0"/>
              <a:t>Special connection conditions</a:t>
            </a:r>
          </a:p>
          <a:p>
            <a:pPr lvl="1"/>
            <a:r>
              <a:rPr lang="en-GB" dirty="0">
                <a:latin typeface="Aptos"/>
              </a:rPr>
              <a:t>Withstanding LVRT capability</a:t>
            </a:r>
          </a:p>
          <a:p>
            <a:pPr lvl="1"/>
            <a:r>
              <a:rPr lang="en-GB" dirty="0"/>
              <a:t>Reactive Range &amp; Voltage Control</a:t>
            </a:r>
          </a:p>
          <a:p>
            <a:r>
              <a:rPr lang="en-US" dirty="0"/>
              <a:t>Outlook for the coming week </a:t>
            </a:r>
          </a:p>
          <a:p>
            <a:r>
              <a:rPr lang="en-GB" dirty="0"/>
              <a:t>Bibliography</a:t>
            </a:r>
          </a:p>
          <a:p>
            <a:pPr lvl="1"/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7B97233-25F0-AC70-89CB-32DC983F9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List of contents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2F8E95-F853-D383-97C6-DACDAC8A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6803"/>
            <a:ext cx="1111370" cy="365125"/>
          </a:xfrm>
        </p:spPr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9371BD-3289-37AA-010C-E60A7C4D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613" y="6564113"/>
            <a:ext cx="2879187" cy="365125"/>
          </a:xfrm>
        </p:spPr>
        <p:txBody>
          <a:bodyPr/>
          <a:lstStyle/>
          <a:p>
            <a:r>
              <a:rPr lang="en-GB"/>
              <a:t>Grid Code Development/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B5AD07-F640-5D0C-F7E5-7D452038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9570" y="6566803"/>
            <a:ext cx="928958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pPr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0231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DAE9CDC-B8C7-BEF7-1A8D-BE873AFB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1-i. Emergency / extreme fault conditions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B336F78-D1A0-ECD7-EA85-DE76CC4FC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Definition: </a:t>
            </a:r>
            <a:r>
              <a:rPr lang="en-US"/>
              <a:t>That actual condition of the Power System when, due to the occurrence of one or more incidents, a part or the whole of the Power System has experienced excessive frequency deviations or Transmission voltage deviations</a:t>
            </a:r>
          </a:p>
          <a:p>
            <a:r>
              <a:rPr lang="en-GB"/>
              <a:t>Frequency:  47.5 ≤ X ≥ 51.5 Hz</a:t>
            </a:r>
          </a:p>
          <a:p>
            <a:pPr>
              <a:lnSpc>
                <a:spcPct val="80000"/>
              </a:lnSpc>
            </a:pPr>
            <a:r>
              <a:rPr lang="de-DE" err="1"/>
              <a:t>Voltage</a:t>
            </a:r>
            <a:r>
              <a:rPr lang="de-DE"/>
              <a:t>: </a:t>
            </a:r>
            <a:endParaRPr lang="en-US"/>
          </a:p>
          <a:p>
            <a:pPr marL="1257300" lvl="1">
              <a:lnSpc>
                <a:spcPct val="80000"/>
              </a:lnSpc>
            </a:pPr>
            <a:r>
              <a:rPr lang="de-DE"/>
              <a:t>59.5 &lt; X &gt; 72.5 kV </a:t>
            </a:r>
          </a:p>
          <a:p>
            <a:pPr marL="1257300" lvl="1">
              <a:lnSpc>
                <a:spcPct val="80000"/>
              </a:lnSpc>
            </a:pPr>
            <a:r>
              <a:rPr lang="de-DE"/>
              <a:t>207.0 &lt; X &gt; 241.5 kV</a:t>
            </a:r>
            <a:endParaRPr lang="de-DE" sz="2400"/>
          </a:p>
          <a:p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94FD52-8F30-B11A-C596-41AC41C241C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B4BA04-4540-77AF-2C49-ED4860316E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Grid Code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16EF5A-6EC5-B60D-781D-48E4BD9BD86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81</a:t>
            </a:fld>
            <a:endParaRPr lang="en-GB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D6EECFD-0DD8-713D-A3E0-F746632D2DA9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6311120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DAE9CDC-B8C7-BEF7-1A8D-BE873AFB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1-ii. Restorative / Black Start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B336F78-D1A0-ECD7-EA85-DE76CC4FC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Definition: The procedure necessary for a System recovery from a Total Blackout or Partial Blackout</a:t>
            </a:r>
          </a:p>
          <a:p>
            <a:r>
              <a:rPr lang="en-GB"/>
              <a:t>Wind turbines are not entitled for Black Start</a:t>
            </a:r>
          </a:p>
          <a:p>
            <a:pPr marL="0" indent="0">
              <a:buNone/>
            </a:pPr>
            <a:endParaRPr lang="en-GB" u="sng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94FD52-8F30-B11A-C596-41AC41C241C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B4BA04-4540-77AF-2C49-ED4860316E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Grid Code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16EF5A-6EC5-B60D-781D-48E4BD9BD86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82</a:t>
            </a:fld>
            <a:endParaRPr lang="en-GB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D6EECFD-0DD8-713D-A3E0-F746632D2DA9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5114982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DAE9CDC-B8C7-BEF7-1A8D-BE873AFB7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55734" cy="1325563"/>
          </a:xfrm>
        </p:spPr>
        <p:txBody>
          <a:bodyPr/>
          <a:lstStyle/>
          <a:p>
            <a:r>
              <a:rPr lang="en-GB" dirty="0"/>
              <a:t>2-i. Withstanding LVRT capability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B336F78-D1A0-ECD7-EA85-DE76CC4FC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Wind generators must remain connected during voltage sags (e.g. cleared short circuits)</a:t>
            </a:r>
          </a:p>
          <a:p>
            <a:r>
              <a:rPr lang="en-US" dirty="0"/>
              <a:t>They shall withstand voltage disturbances even under second-level protection actions</a:t>
            </a:r>
            <a:endParaRPr lang="en-GB" u="sng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94FD52-8F30-B11A-C596-41AC41C241C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B4BA04-4540-77AF-2C49-ED4860316E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Grid Code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16EF5A-6EC5-B60D-781D-48E4BD9BD86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83</a:t>
            </a:fld>
            <a:endParaRPr lang="en-GB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D6EECFD-0DD8-713D-A3E0-F746632D2DA9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[1]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FE8948-08E3-9DD1-D00E-E23B805DCE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-77"/>
          <a:stretch>
            <a:fillRect/>
          </a:stretch>
        </p:blipFill>
        <p:spPr>
          <a:xfrm>
            <a:off x="2735214" y="2977314"/>
            <a:ext cx="6280770" cy="287149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9C076FF-0CFB-ED00-1B05-8D784C337DBD}"/>
              </a:ext>
            </a:extLst>
          </p:cNvPr>
          <p:cNvSpPr txBox="1"/>
          <p:nvPr/>
        </p:nvSpPr>
        <p:spPr>
          <a:xfrm>
            <a:off x="2885511" y="5841566"/>
            <a:ext cx="598017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dirty="0"/>
              <a:t>Voltage Profile Recovery of Wind Generators During and After a voltage sag; [1]; (04/10/2025) 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4636762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DAE9CDC-B8C7-BEF7-1A8D-BE873AFB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2-i. Withstanding LVRT capability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B336F78-D1A0-ECD7-EA85-DE76CC4FC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Wind generators must withstand a 0.5 s voltage dips down to 20% voltage </a:t>
            </a:r>
            <a:r>
              <a:rPr lang="en-US" dirty="0" err="1"/>
              <a:t>p.u</a:t>
            </a:r>
            <a:r>
              <a:rPr lang="en-US" dirty="0"/>
              <a:t>.</a:t>
            </a:r>
          </a:p>
          <a:p>
            <a:r>
              <a:rPr lang="en-US" dirty="0"/>
              <a:t>Voltage should recover to ≥ 80 % voltage </a:t>
            </a:r>
            <a:r>
              <a:rPr lang="en-US" dirty="0" err="1"/>
              <a:t>p.u</a:t>
            </a:r>
            <a:r>
              <a:rPr lang="en-US" dirty="0"/>
              <a:t>. within 1 s and ≥ 90 % voltage </a:t>
            </a:r>
            <a:r>
              <a:rPr lang="en-US" dirty="0" err="1"/>
              <a:t>p.u</a:t>
            </a:r>
            <a:r>
              <a:rPr lang="en-US" dirty="0"/>
              <a:t>. within 15 s after fault clearance</a:t>
            </a:r>
          </a:p>
          <a:p>
            <a:r>
              <a:rPr lang="en-US" dirty="0"/>
              <a:t>Wind generators must remain connected during voltage dips of similar or lower severity</a:t>
            </a:r>
          </a:p>
          <a:p>
            <a:r>
              <a:rPr lang="en-US" dirty="0"/>
              <a:t>They shall recover at least 90 % of pre-fault output within 1 minute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94FD52-8F30-B11A-C596-41AC41C241C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B4BA04-4540-77AF-2C49-ED4860316E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Grid Code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16EF5A-6EC5-B60D-781D-48E4BD9BD86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84</a:t>
            </a:fld>
            <a:endParaRPr lang="en-GB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D6EECFD-0DD8-713D-A3E0-F746632D2DA9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4574555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36C8E-62E3-3F7F-DEEA-7850084D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2-ii. Reactive Range &amp; Voltage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C78A1D-9997-F07C-C58C-B56253290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Dead band of 5 % of nominal voltage is defined for normal operational conditions, with two different allowed operative conditions</a:t>
            </a:r>
          </a:p>
          <a:p>
            <a:pPr lvl="1"/>
            <a:r>
              <a:rPr lang="en-GB"/>
              <a:t>Constant Power factor</a:t>
            </a:r>
          </a:p>
          <a:p>
            <a:pPr lvl="1"/>
            <a:r>
              <a:rPr lang="en-GB"/>
              <a:t>Participate in Voltage Control</a:t>
            </a:r>
          </a:p>
          <a:p>
            <a:pPr marL="0" indent="0">
              <a:buNone/>
            </a:pPr>
            <a:endParaRPr lang="en-GB" u="sng"/>
          </a:p>
          <a:p>
            <a:pPr marL="0" indent="0">
              <a:buNone/>
            </a:pPr>
            <a:endParaRPr lang="en-GB" u="sng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F567B8-B25C-03C9-2277-ECA0D31350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AF44F5-127F-0552-25EE-ED617C8AE5CC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AEE8E4-D792-40D2-B8D4-0007E21A0CF8}" type="datetime1">
              <a:rPr lang="en-GB" smtClean="0"/>
              <a:pPr/>
              <a:t>07/10/2025</a:t>
            </a:fld>
            <a:endParaRPr lang="en-GB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085A57-1EF3-75DA-CC17-DD9F095DE0F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Grid Code Development / Optimus Syria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5EEAF34-B5E6-11CA-7610-DBF5DA37E1D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mtClean="0"/>
              <a:pPr/>
              <a:t>85</a:t>
            </a:fld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25BD536-A149-3ED9-2B63-00473E17B07F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[1]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AD65A5E-2CB8-BAD2-C20F-8D59558E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122" y="2463031"/>
            <a:ext cx="5083421" cy="355646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5B6E3B0-139F-6AF9-6DF7-D451929BC9F2}"/>
              </a:ext>
            </a:extLst>
          </p:cNvPr>
          <p:cNvSpPr txBox="1"/>
          <p:nvPr/>
        </p:nvSpPr>
        <p:spPr>
          <a:xfrm>
            <a:off x="5258659" y="5945296"/>
            <a:ext cx="3593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/>
              <a:t>Minimum requirements for a non-synchronous machine in </a:t>
            </a:r>
          </a:p>
          <a:p>
            <a:pPr algn="l"/>
            <a:r>
              <a:rPr lang="en-US" sz="1000"/>
              <a:t>voltage control; [1]; (04/10/2025) </a:t>
            </a:r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42223656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36C8E-62E3-3F7F-DEEA-7850084D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2-ii. Reactive Range &amp; Voltage Control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C78A1D-9997-F07C-C58C-B56253290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Outside the dead band ability to participate for recovery of voltage</a:t>
            </a:r>
          </a:p>
          <a:p>
            <a:r>
              <a:rPr lang="en-GB"/>
              <a:t>Two different expectations according with the design of non-synchronous machines</a:t>
            </a:r>
          </a:p>
          <a:p>
            <a:pPr lvl="1"/>
            <a:r>
              <a:rPr lang="en-GB"/>
              <a:t>Voltage-controlling units: Provide full reactive current (≈ nominal current) for voltages ≤ 50 %; response &lt; 1 s.</a:t>
            </a:r>
          </a:p>
          <a:p>
            <a:pPr lvl="1"/>
            <a:r>
              <a:rPr lang="en-GB"/>
              <a:t>Non-voltage-controlling units: Provide up to 25 % capacity (half of nominal to reactive current) via external equipment; response &lt; 1 s </a:t>
            </a:r>
          </a:p>
          <a:p>
            <a:pPr lvl="1"/>
            <a:endParaRPr lang="en-GB"/>
          </a:p>
          <a:p>
            <a:r>
              <a:rPr lang="en-US"/>
              <a:t>Wind generators must stay connected and stable for voltage variations between 90–110 % of nominal Voltage at the connection point </a:t>
            </a:r>
          </a:p>
          <a:p>
            <a:endParaRPr lang="en-GB"/>
          </a:p>
          <a:p>
            <a:pPr marL="0" indent="0">
              <a:buNone/>
            </a:pPr>
            <a:endParaRPr lang="en-GB" u="sng"/>
          </a:p>
          <a:p>
            <a:pPr marL="0" indent="0">
              <a:buNone/>
            </a:pPr>
            <a:endParaRPr lang="en-GB" u="sng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F567B8-B25C-03C9-2277-ECA0D31350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AF44F5-127F-0552-25EE-ED617C8AE5CC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AEE8E4-D792-40D2-B8D4-0007E21A0CF8}" type="datetime1">
              <a:rPr lang="en-GB" smtClean="0"/>
              <a:pPr/>
              <a:t>07/10/2025</a:t>
            </a:fld>
            <a:endParaRPr lang="en-GB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085A57-1EF3-75DA-CC17-DD9F095DE0F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Grid Code Development / Optimus Syria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5EEAF34-B5E6-11CA-7610-DBF5DA37E1D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mtClean="0"/>
              <a:pPr/>
              <a:t>86</a:t>
            </a:fld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25BD536-A149-3ED9-2B63-00473E17B07F}"/>
              </a:ext>
            </a:extLst>
          </p:cNvPr>
          <p:cNvSpPr txBox="1"/>
          <p:nvPr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9405940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93D83-2AED-EB6F-2064-81FD2443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Outlook for the coming week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6F35FEE-BABF-8E3B-3A51-8B860E3A0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2464" y="1690688"/>
            <a:ext cx="5887072" cy="356711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0CD198-2BD7-7A1D-535A-4CFDB147880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28D2E9-7DEF-9ECF-54A9-CAF67C44051D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AEE8E4-D792-40D2-B8D4-0007E21A0CF8}" type="datetime1">
              <a:rPr lang="en-GB" smtClean="0"/>
              <a:pPr/>
              <a:t>07/10/2025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95B58B-D55F-3C82-3407-881CDE258BD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Grid Code Development / Optimus Syria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24473F-EED8-0995-67D5-FA780966F15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mtClean="0"/>
              <a:pPr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096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CCABDAF-3FCC-12B7-1A40-F5C978B2E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Bibliography</a:t>
            </a:r>
            <a:r>
              <a:rPr lang="de-DE"/>
              <a:t> – </a:t>
            </a:r>
            <a:r>
              <a:rPr lang="de-DE" err="1"/>
              <a:t>Grid</a:t>
            </a:r>
            <a:r>
              <a:rPr lang="de-DE"/>
              <a:t> Code Development</a:t>
            </a:r>
            <a:endParaRPr lang="en-GB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23A6F99-7C1B-B9DD-3C34-65D68D658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[1]</a:t>
            </a:r>
            <a:r>
              <a:rPr lang="en-GB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SYRRIAN ARAB REPUBLIC / Ministry of Electricity / PETE / Transmission Grid Code, 2014 (accessed Sept. 27, 2025)</a:t>
            </a:r>
            <a:endParaRPr lang="en-GB" sz="14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E6C23F-928A-6CAD-2A2D-D3F094401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A16B9F-D8D5-BE43-0078-2A8002A5D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Grid Code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66069B-432F-1BDE-4577-0F736A84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9266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894" y="2726598"/>
            <a:ext cx="9144000" cy="912598"/>
          </a:xfrm>
        </p:spPr>
        <p:txBody>
          <a:bodyPr>
            <a:noAutofit/>
          </a:bodyPr>
          <a:lstStyle/>
          <a:p>
            <a:r>
              <a:rPr lang="it-IT" sz="4000" dirty="0">
                <a:latin typeface="Times New Roman" pitchFamily="18" charset="0"/>
                <a:cs typeface="Times New Roman" pitchFamily="18" charset="0"/>
              </a:rPr>
              <a:t>Rotor Hub And Pitch System</a:t>
            </a:r>
            <a:endParaRPr lang="en-GB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8430" y="4188655"/>
            <a:ext cx="5899051" cy="1655762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Week number : 02</a:t>
            </a:r>
          </a:p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Date: 07/10/2025</a:t>
            </a:r>
          </a:p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Supervisor: Prof. Peter Quell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0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7963" y="4121834"/>
            <a:ext cx="31300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Group Members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Dhruvin Kakdiya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Adharsh Pappinisseri Veedu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Syed Mohammed Sikandar</a:t>
            </a:r>
          </a:p>
        </p:txBody>
      </p:sp>
    </p:spTree>
    <p:extLst>
      <p:ext uri="{BB962C8B-B14F-4D97-AF65-F5344CB8AC3E}">
        <p14:creationId xmlns:p14="http://schemas.microsoft.com/office/powerpoint/2010/main" val="81809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E5A3B1-615B-906F-C77A-D1478868B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7189"/>
            <a:ext cx="10515600" cy="4351338"/>
          </a:xfrm>
        </p:spPr>
        <p:txBody>
          <a:bodyPr/>
          <a:lstStyle/>
          <a:p>
            <a:r>
              <a:rPr lang="it-IT" dirty="0" err="1"/>
              <a:t>Result</a:t>
            </a:r>
            <a:r>
              <a:rPr lang="it-IT" dirty="0"/>
              <a:t> file</a:t>
            </a:r>
          </a:p>
          <a:p>
            <a:r>
              <a:rPr lang="it-IT" dirty="0" err="1"/>
              <a:t>Rotor</a:t>
            </a:r>
            <a:r>
              <a:rPr lang="it-IT" dirty="0"/>
              <a:t> </a:t>
            </a:r>
            <a:r>
              <a:rPr lang="it-IT" dirty="0" err="1"/>
              <a:t>diameter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it-IT" dirty="0"/>
          </a:p>
          <a:p>
            <a:pPr lvl="1"/>
            <a:r>
              <a:rPr lang="it-IT" dirty="0" err="1"/>
              <a:t>Why</a:t>
            </a:r>
            <a:r>
              <a:rPr lang="it-IT" dirty="0"/>
              <a:t> 250 W/m^2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FABFFF-7FB4-2983-31EB-52DD4FCF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List of </a:t>
            </a:r>
            <a:r>
              <a:rPr lang="it-IT" dirty="0" err="1"/>
              <a:t>contents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F4343-485E-12BD-1CA5-F242E7BD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F036E-F064-BF6A-8874-A95EA0036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F4CAF-D0F2-5458-A29C-94CA982F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C50411-9443-E627-4142-27BBF840A6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2752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400" dirty="0">
              <a:solidFill>
                <a:prstClr val="white"/>
              </a:solidFill>
            </a:endParaRPr>
          </a:p>
          <a:p>
            <a:pPr lvl="0" algn="ctr"/>
            <a:r>
              <a:rPr lang="de-DE" sz="14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07/10/2025                     Dhruvin kakdiya                                                                                                          Rotor Hub and Pitch System/Optimus syria</a:t>
            </a:r>
          </a:p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90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dirty="0">
                <a:latin typeface="Times New Roman" pitchFamily="18" charset="0"/>
                <a:cs typeface="Times New Roman" pitchFamily="18" charset="0"/>
              </a:rPr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2513" y="1678675"/>
            <a:ext cx="6278001" cy="3062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0400" indent="-2304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Comparison of Hub shape</a:t>
            </a:r>
          </a:p>
          <a:p>
            <a:pPr marL="230400" indent="-2304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Weighted evaluation of a pitch system</a:t>
            </a:r>
          </a:p>
          <a:p>
            <a:pPr marL="230400" indent="-2304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Selection of Inner or Outer ring Rotating</a:t>
            </a:r>
          </a:p>
          <a:p>
            <a:pPr marL="230400" indent="-2304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7310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F8CE-E76D-2EC9-83F9-DC7996E7E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5810CB21-A023-FE9E-5BF5-E18F8E6FE5B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8387AECE-4326-A3BF-4AE4-619D8772AD1B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FC6E9BC8-8D1F-9905-72B2-73D75F09D11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E9441A6-19F3-7B72-D14C-099D78C53117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07/10/2025                     Dhruvin kakdiya</a:t>
            </a:r>
            <a:r>
              <a:rPr kumimoji="0" lang="de-DE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 Rotor Hub and Pitch System/Optimus syria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A4AAB6B-8679-8C46-CF20-98BCB8DD9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14F042-C5F1-4C2C-BE66-C4F6BFB00EBD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D3B57DDD-6148-C3B5-D977-487F9F96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848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Rotor Hub Shape Comparison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72359" y="1340530"/>
          <a:ext cx="10280340" cy="4776186"/>
        </p:xfrm>
        <a:graphic>
          <a:graphicData uri="http://schemas.openxmlformats.org/drawingml/2006/table">
            <a:tbl>
              <a:tblPr/>
              <a:tblGrid>
                <a:gridCol w="5082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8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97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177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Category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Star hub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Sphere hub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13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Aerodynamic Efficiecy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82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Structural simplicity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82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Manufacturing ease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82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Maintenance access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82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Fatigue resistance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82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Weight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882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882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Suitability(Onshore)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208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52257" y="6134470"/>
            <a:ext cx="6203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 = Low preferable, 2 = Medium preferable, 3 = High preferable </a:t>
            </a:r>
          </a:p>
        </p:txBody>
      </p:sp>
    </p:spTree>
    <p:extLst>
      <p:ext uri="{BB962C8B-B14F-4D97-AF65-F5344CB8AC3E}">
        <p14:creationId xmlns:p14="http://schemas.microsoft.com/office/powerpoint/2010/main" val="22835414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F8CE-E76D-2EC9-83F9-DC7996E7E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5810CB21-A023-FE9E-5BF5-E18F8E6FE5B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8387AECE-4326-A3BF-4AE4-619D8772AD1B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FC6E9BC8-8D1F-9905-72B2-73D75F09D11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E9441A6-19F3-7B72-D14C-099D78C53117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07/10/2025                     Dhruvin kakdiya</a:t>
            </a:r>
            <a:r>
              <a:rPr kumimoji="0" lang="de-DE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 Rotor Hub and Pitch System/Optimus syria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A4AAB6B-8679-8C46-CF20-98BCB8DD9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14F042-C5F1-4C2C-BE66-C4F6BFB00EBD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D3B57DDD-6148-C3B5-D977-487F9F96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847" y="0"/>
            <a:ext cx="10630601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Weighted Evaluation of Pitch Control Systems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585125" y="1389798"/>
          <a:ext cx="11062378" cy="4700285"/>
        </p:xfrm>
        <a:graphic>
          <a:graphicData uri="http://schemas.openxmlformats.org/drawingml/2006/table">
            <a:tbl>
              <a:tblPr/>
              <a:tblGrid>
                <a:gridCol w="447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75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6369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imes New Roman"/>
                        </a:rPr>
                        <a:t>Criteria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Electrical Pitch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Hydraulic Pitch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79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Investment 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679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High torque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679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Reliability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679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Installation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369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Operations at Hot climate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1679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Weight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1679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Service Friendliness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1679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Simple Design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1679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624396" y="6149526"/>
            <a:ext cx="7179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 = Low preferable, 2 = Medium preferable, 3 = High preferable </a:t>
            </a:r>
          </a:p>
        </p:txBody>
      </p:sp>
    </p:spTree>
    <p:extLst>
      <p:ext uri="{BB962C8B-B14F-4D97-AF65-F5344CB8AC3E}">
        <p14:creationId xmlns:p14="http://schemas.microsoft.com/office/powerpoint/2010/main" val="27328948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F8CE-E76D-2EC9-83F9-DC7996E7E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5810CB21-A023-FE9E-5BF5-E18F8E6FE5B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8387AECE-4326-A3BF-4AE4-619D8772AD1B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FC6E9BC8-8D1F-9905-72B2-73D75F09D11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E9441A6-19F3-7B72-D14C-099D78C53117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07/10/2025                     Dhruvin kakdiya</a:t>
            </a:r>
            <a:r>
              <a:rPr kumimoji="0" lang="de-DE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 Rotor Hub and Pitch System/Optimus syria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A4AAB6B-8679-8C46-CF20-98BCB8DD9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14F042-C5F1-4C2C-BE66-C4F6BFB00EBD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D3B57DDD-6148-C3B5-D977-487F9F96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848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Why Choose Electric over Hydraulic?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3408307-6A20-847A-C2CF-FA08F5A1F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89" y="1413378"/>
            <a:ext cx="11170429" cy="19404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No Hydraulic oil→ no leaks or contamination risk in hot, dusty environment.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Handles high ambient temperatures and dust reliably with IP-rated enclosures.</a:t>
            </a:r>
          </a:p>
        </p:txBody>
      </p:sp>
    </p:spTree>
    <p:extLst>
      <p:ext uri="{BB962C8B-B14F-4D97-AF65-F5344CB8AC3E}">
        <p14:creationId xmlns:p14="http://schemas.microsoft.com/office/powerpoint/2010/main" val="9874513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F8CE-E76D-2EC9-83F9-DC7996E7E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5810CB21-A023-FE9E-5BF5-E18F8E6FE5B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8387AECE-4326-A3BF-4AE4-619D8772AD1B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FC6E9BC8-8D1F-9905-72B2-73D75F09D11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E9441A6-19F3-7B72-D14C-099D78C53117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07/10/2025                     Dhruvin kakdiya</a:t>
            </a:r>
            <a:r>
              <a:rPr kumimoji="0" lang="de-DE" sz="1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 Rotor Hub and Pitch System/Optimus syria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A4AAB6B-8679-8C46-CF20-98BCB8DD9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14F042-C5F1-4C2C-BE66-C4F6BFB00EBD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D3B57DDD-6148-C3B5-D977-487F9F96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848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Outer-ring rotating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5B3ED-6249-4C99-916E-4A7887BF4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07" y="1975420"/>
            <a:ext cx="5486400" cy="3314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B61165-0B13-4ACD-BDFC-00A92914BB3D}"/>
              </a:ext>
            </a:extLst>
          </p:cNvPr>
          <p:cNvSpPr txBox="1"/>
          <p:nvPr/>
        </p:nvSpPr>
        <p:spPr>
          <a:xfrm>
            <a:off x="7200660" y="3171105"/>
            <a:ext cx="3716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blade is bolted to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outer ring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fixed to the hub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5323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0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400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de-DE" sz="14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07/10/2025                     Dhruvin kakdiya                                                                                                          Rotor Hub and Pitch System/Optimus syria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51848" y="0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 Outer ring rotating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3408307-6A20-847A-C2CF-FA08F5A1F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320" y="1767084"/>
            <a:ext cx="4264385" cy="42480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More compact hub/lighter hub design 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Simpler lubrication routing to an inner stationary ring 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D729C-EF69-3FF9-6171-1F1B01FE9E61}"/>
              </a:ext>
            </a:extLst>
          </p:cNvPr>
          <p:cNvCxnSpPr/>
          <p:nvPr/>
        </p:nvCxnSpPr>
        <p:spPr>
          <a:xfrm>
            <a:off x="5769204" y="1470581"/>
            <a:ext cx="0" cy="47511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FB2EF8-488A-DFAA-7461-60CD33F6487D}"/>
              </a:ext>
            </a:extLst>
          </p:cNvPr>
          <p:cNvSpPr txBox="1"/>
          <p:nvPr/>
        </p:nvSpPr>
        <p:spPr>
          <a:xfrm>
            <a:off x="1668985" y="1267364"/>
            <a:ext cx="26110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Pros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89FB41-D705-97A2-C87B-4524608A2260}"/>
              </a:ext>
            </a:extLst>
          </p:cNvPr>
          <p:cNvSpPr txBox="1"/>
          <p:nvPr/>
        </p:nvSpPr>
        <p:spPr>
          <a:xfrm>
            <a:off x="6619461" y="1325563"/>
            <a:ext cx="323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4C2BD5A-55FB-4821-9EC8-E4C8468A5682}"/>
              </a:ext>
            </a:extLst>
          </p:cNvPr>
          <p:cNvSpPr txBox="1">
            <a:spLocks/>
          </p:cNvSpPr>
          <p:nvPr/>
        </p:nvSpPr>
        <p:spPr>
          <a:xfrm>
            <a:off x="6109648" y="1783123"/>
            <a:ext cx="4264385" cy="4248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Higher risk of ring cracking / blade detachment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requires extra protective covers / spinner / teeth covers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3949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F8CE-E76D-2EC9-83F9-DC7996E7E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5810CB21-A023-FE9E-5BF5-E18F8E6FE5B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8387AECE-4326-A3BF-4AE4-619D8772AD1B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FC6E9BC8-8D1F-9905-72B2-73D75F09D11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E9441A6-19F3-7B72-D14C-099D78C53117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400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de-DE" sz="14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07/10/2025                     Dhruvin kakdiya                                                                                                          Rotor Hub and Pitch System/Optimus syria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A4AAB6B-8679-8C46-CF20-98BCB8DD9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14F042-C5F1-4C2C-BE66-C4F6BFB00EBD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D3B57DDD-6148-C3B5-D977-487F9F96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848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Inner-ring rotating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49ED6-0AA8-449F-BAC9-D427AE717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71" y="1575370"/>
            <a:ext cx="5486400" cy="411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12A8C9-76BD-4B46-BFB7-ABE216CCD6EF}"/>
              </a:ext>
            </a:extLst>
          </p:cNvPr>
          <p:cNvSpPr txBox="1"/>
          <p:nvPr/>
        </p:nvSpPr>
        <p:spPr>
          <a:xfrm>
            <a:off x="7517900" y="3361894"/>
            <a:ext cx="3716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blade is bolted to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outer 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fixed to the hub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5654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400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de-DE" sz="14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07/10/2025                     Dhruvin kakdiya                                                                                                          Rotor Hub and Pitch System/Optimus syria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51848" y="0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 Inner ring rotating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3408307-6A20-847A-C2CF-FA08F5A1F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320" y="1767084"/>
            <a:ext cx="4264385" cy="4248084"/>
          </a:xfrm>
        </p:spPr>
        <p:txBody>
          <a:bodyPr>
            <a:normAutofit fontScale="92500"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Safer from blade-detachment viewpoint </a:t>
            </a:r>
            <a:endParaRPr lang="en-IN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I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Pitch drives can be housed inside the hub ,simplifying environmental protection and maintenance access for the drives.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Can accommodate larger bearing diameter and more rolling elements  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D729C-EF69-3FF9-6171-1F1B01FE9E61}"/>
              </a:ext>
            </a:extLst>
          </p:cNvPr>
          <p:cNvCxnSpPr/>
          <p:nvPr/>
        </p:nvCxnSpPr>
        <p:spPr>
          <a:xfrm>
            <a:off x="5769204" y="1470581"/>
            <a:ext cx="0" cy="47511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FB2EF8-488A-DFAA-7461-60CD33F6487D}"/>
              </a:ext>
            </a:extLst>
          </p:cNvPr>
          <p:cNvSpPr txBox="1"/>
          <p:nvPr/>
        </p:nvSpPr>
        <p:spPr>
          <a:xfrm>
            <a:off x="1668985" y="1267364"/>
            <a:ext cx="26110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Pros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89FB41-D705-97A2-C87B-4524608A2260}"/>
              </a:ext>
            </a:extLst>
          </p:cNvPr>
          <p:cNvSpPr txBox="1"/>
          <p:nvPr/>
        </p:nvSpPr>
        <p:spPr>
          <a:xfrm>
            <a:off x="6619461" y="1325563"/>
            <a:ext cx="323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4C2BD5A-55FB-4821-9EC8-E4C8468A5682}"/>
              </a:ext>
            </a:extLst>
          </p:cNvPr>
          <p:cNvSpPr txBox="1">
            <a:spLocks/>
          </p:cNvSpPr>
          <p:nvPr/>
        </p:nvSpPr>
        <p:spPr>
          <a:xfrm>
            <a:off x="6109648" y="1783123"/>
            <a:ext cx="4264385" cy="4248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8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Hub may need to be larger to house internal drives and allow for the inner ring geometry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8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Internal packaging / integration is more complex (electrical routing, motor placement) 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936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400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de-DE" sz="14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07/10/2025                     Dhruvin kakdiya                                                                                                          Rotor Hub and Pitch System/Optimus syria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97118" y="6513969"/>
            <a:ext cx="44248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10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51848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Outer-ring and inner-ring rotating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CFEC5F4-154F-4FDB-BAF7-0657AA295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754927"/>
              </p:ext>
            </p:extLst>
          </p:nvPr>
        </p:nvGraphicFramePr>
        <p:xfrm>
          <a:off x="523783" y="1340528"/>
          <a:ext cx="11176985" cy="5016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850">
                  <a:extLst>
                    <a:ext uri="{9D8B030D-6E8A-4147-A177-3AD203B41FA5}">
                      <a16:colId xmlns:a16="http://schemas.microsoft.com/office/drawing/2014/main" val="2121780387"/>
                    </a:ext>
                  </a:extLst>
                </a:gridCol>
                <a:gridCol w="4570296">
                  <a:extLst>
                    <a:ext uri="{9D8B030D-6E8A-4147-A177-3AD203B41FA5}">
                      <a16:colId xmlns:a16="http://schemas.microsoft.com/office/drawing/2014/main" val="671648667"/>
                    </a:ext>
                  </a:extLst>
                </a:gridCol>
                <a:gridCol w="4393839">
                  <a:extLst>
                    <a:ext uri="{9D8B030D-6E8A-4147-A177-3AD203B41FA5}">
                      <a16:colId xmlns:a16="http://schemas.microsoft.com/office/drawing/2014/main" val="459094509"/>
                    </a:ext>
                  </a:extLst>
                </a:gridCol>
              </a:tblGrid>
              <a:tr h="5295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Outer-ring rotating (blade bolted to outer ring)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Inner-ring rotating (blade bolted to inner ring)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108131"/>
                  </a:ext>
                </a:extLst>
              </a:tr>
              <a:tr h="58676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Which ring rotates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Outer ring rotates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Inner ring rotates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454458"/>
                  </a:ext>
                </a:extLst>
              </a:tr>
              <a:tr h="58676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Typical pitch drive 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external or on ring perimeter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inside hub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5765644"/>
                  </a:ext>
                </a:extLst>
              </a:tr>
              <a:tr h="8283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Bearing diameter &amp; element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Often limited by external packaging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Easier to realize larger pitch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534469"/>
                  </a:ext>
                </a:extLst>
              </a:tr>
              <a:tr h="58676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Assembly &amp; maintenance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Blade bolts</a:t>
                      </a:r>
                      <a:r>
                        <a:rPr lang="en-US" sz="14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accessed externally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Blade bolts accessible from inside hub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3757774"/>
                  </a:ext>
                </a:extLst>
              </a:tr>
              <a:tr h="10699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Common damage modes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Outer ring hoop stresses and through-cracking near bolt holes reported in field cases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Lower incidence</a:t>
                      </a:r>
                      <a:r>
                        <a:rPr lang="en-US" sz="14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outer-ring through-cracks because outer ring is fixed and less stressed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3863923"/>
                  </a:ext>
                </a:extLst>
              </a:tr>
              <a:tr h="8283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Suitability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Requires reinforced outer ring and protective housings; higher inspection/maintenance attention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itchFamily="18" charset="0"/>
                          <a:cs typeface="Times New Roman" pitchFamily="18" charset="0"/>
                        </a:rPr>
                        <a:t>Preferred</a:t>
                      </a:r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 — allows larger diameter bearings, internal drives, improved reliability for high moments typical of 5 MW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784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91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 dirty="0"/>
              <a:t>07/10/2025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99</a:t>
            </a:fld>
            <a:endParaRPr lang="en-GB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7DC3F29-E719-B9FD-EA30-E0916060E53A}"/>
              </a:ext>
            </a:extLst>
          </p:cNvPr>
          <p:cNvSpPr txBox="1">
            <a:spLocks/>
          </p:cNvSpPr>
          <p:nvPr/>
        </p:nvSpPr>
        <p:spPr>
          <a:xfrm>
            <a:off x="1412841" y="360019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Week number: 02</a:t>
            </a:r>
          </a:p>
          <a:p>
            <a:r>
              <a:rPr lang="it-IT" sz="2000" dirty="0"/>
              <a:t>Date: 07/10/2025</a:t>
            </a:r>
          </a:p>
          <a:p>
            <a:r>
              <a:rPr lang="it-IT" sz="2000" dirty="0"/>
              <a:t>Supervisor: Prof. Quell </a:t>
            </a:r>
          </a:p>
          <a:p>
            <a:endParaRPr lang="it-IT" sz="2000" dirty="0"/>
          </a:p>
        </p:txBody>
      </p:sp>
      <p:sp>
        <p:nvSpPr>
          <p:cNvPr id="3" name="Titel 7">
            <a:extLst>
              <a:ext uri="{FF2B5EF4-FFF2-40B4-BE49-F238E27FC236}">
                <a16:creationId xmlns:a16="http://schemas.microsoft.com/office/drawing/2014/main" id="{2B546F3B-9AB7-6142-8B64-EBD7B0EC1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2" y="2231986"/>
            <a:ext cx="11420668" cy="912813"/>
          </a:xfrm>
        </p:spPr>
        <p:txBody>
          <a:bodyPr/>
          <a:lstStyle/>
          <a:p>
            <a:r>
              <a:rPr lang="it-IT" dirty="0"/>
              <a:t>Weekly Presentation: Rotor Bearing System</a:t>
            </a:r>
            <a:endParaRPr lang="en-GB" dirty="0"/>
          </a:p>
        </p:txBody>
      </p:sp>
      <p:sp>
        <p:nvSpPr>
          <p:cNvPr id="4" name="Textfeld 12">
            <a:extLst>
              <a:ext uri="{FF2B5EF4-FFF2-40B4-BE49-F238E27FC236}">
                <a16:creationId xmlns:a16="http://schemas.microsoft.com/office/drawing/2014/main" id="{DDDF17AA-B6EB-A4E6-322E-05F5DD9B92A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119673" y="4685049"/>
            <a:ext cx="10450286" cy="371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Group members: Divyesh Mistry,  Venkata Sreekanth .K , Sreehari Padachery, Jill Sadariya 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E0EAFC0-8FB8-8A10-4FF0-103300D7967A}"/>
              </a:ext>
            </a:extLst>
          </p:cNvPr>
          <p:cNvSpPr txBox="1">
            <a:spLocks/>
          </p:cNvSpPr>
          <p:nvPr/>
        </p:nvSpPr>
        <p:spPr>
          <a:xfrm>
            <a:off x="4110169" y="5012429"/>
            <a:ext cx="5596085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 : Venkata Sreekanth .K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Fußzeilenplatzhalter 23">
            <a:extLst>
              <a:ext uri="{FF2B5EF4-FFF2-40B4-BE49-F238E27FC236}">
                <a16:creationId xmlns:a16="http://schemas.microsoft.com/office/drawing/2014/main" id="{D38F1819-8DEB-0DFB-257B-22A31F60EDC9}"/>
              </a:ext>
            </a:extLst>
          </p:cNvPr>
          <p:cNvSpPr txBox="1">
            <a:spLocks/>
          </p:cNvSpPr>
          <p:nvPr/>
        </p:nvSpPr>
        <p:spPr>
          <a:xfrm>
            <a:off x="9117247" y="6566802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Rotor Bearing System</a:t>
            </a:r>
            <a:r>
              <a:rPr lang="en-GB"/>
              <a:t> / Optimus Syria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2312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489382AE-0E20-4DDB-AC58-6881343BCB06}" vid="{12EB4CDA-A9DA-4F07-A373-8B888615A84A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3" id="{489382AE-0E20-4DDB-AC58-6881343BCB06}" vid="{BC3BCC29-301C-4D70-A384-97DBC337907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1" width="438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template_final</Template>
  <TotalTime>28</TotalTime>
  <Words>12169</Words>
  <Application>Microsoft Office PowerPoint</Application>
  <PresentationFormat>Widescreen</PresentationFormat>
  <Paragraphs>2304</Paragraphs>
  <Slides>169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169</vt:i4>
      </vt:variant>
    </vt:vector>
  </HeadingPairs>
  <TitlesOfParts>
    <vt:vector size="188" baseType="lpstr">
      <vt:lpstr>Aptos</vt:lpstr>
      <vt:lpstr>Aptos (Textkörper)</vt:lpstr>
      <vt:lpstr>Aptos Display</vt:lpstr>
      <vt:lpstr>Arial</vt:lpstr>
      <vt:lpstr>Calibri</vt:lpstr>
      <vt:lpstr>Calibri Light</vt:lpstr>
      <vt:lpstr>Cambria</vt:lpstr>
      <vt:lpstr>Cambria Math</vt:lpstr>
      <vt:lpstr>Courier New</vt:lpstr>
      <vt:lpstr>Lato</vt:lpstr>
      <vt:lpstr>Roboto</vt:lpstr>
      <vt:lpstr>Segoe UI</vt:lpstr>
      <vt:lpstr>Tahoma</vt:lpstr>
      <vt:lpstr>Times New Roman</vt:lpstr>
      <vt:lpstr>Wingdings</vt:lpstr>
      <vt:lpstr>Wingdings,Sans-Serif</vt:lpstr>
      <vt:lpstr>Office</vt:lpstr>
      <vt:lpstr>Benutzerdefiniertes Design</vt:lpstr>
      <vt:lpstr>Worksheet</vt:lpstr>
      <vt:lpstr>PowerPoint Presentation</vt:lpstr>
      <vt:lpstr>Weekly report: management team</vt:lpstr>
      <vt:lpstr>List of contents</vt:lpstr>
      <vt:lpstr>1. Benchmark Wind Turbines &amp; Why it matters</vt:lpstr>
      <vt:lpstr>2. Common industry configuration (5 MW Class)</vt:lpstr>
      <vt:lpstr>3. Benchmarks comparsion</vt:lpstr>
      <vt:lpstr>4. Other subsystems of benchmarks</vt:lpstr>
      <vt:lpstr>Bibliography – Managment team - PM</vt:lpstr>
      <vt:lpstr>List of contents</vt:lpstr>
      <vt:lpstr>1. Result file</vt:lpstr>
      <vt:lpstr>1. Result file</vt:lpstr>
      <vt:lpstr>2. Rotor Diameter choice</vt:lpstr>
      <vt:lpstr>2. Rotor Diameter choice</vt:lpstr>
      <vt:lpstr>2. Rotor Diameter choice</vt:lpstr>
      <vt:lpstr>2.i why 250 W/m^2?</vt:lpstr>
      <vt:lpstr>2.i why 250 W/m^2?</vt:lpstr>
      <vt:lpstr>PowerPoint Presentation</vt:lpstr>
      <vt:lpstr>Weekly report: Team Project Development</vt:lpstr>
      <vt:lpstr>List of content</vt:lpstr>
      <vt:lpstr>1. Tasks of the week </vt:lpstr>
      <vt:lpstr>2. Update Soil Conditions – Homs District</vt:lpstr>
      <vt:lpstr>3.1 Distance Analysis– Um Aledam</vt:lpstr>
      <vt:lpstr>3.2 Distance Analysis– Qattinah</vt:lpstr>
      <vt:lpstr>3.2 Distance Analysis– Qattinah</vt:lpstr>
      <vt:lpstr>3.3 Distance Analysis– Summary</vt:lpstr>
      <vt:lpstr>Bibliography – Project Development</vt:lpstr>
      <vt:lpstr>Weekly report: Load &amp; Dynamics</vt:lpstr>
      <vt:lpstr>Agenda</vt:lpstr>
      <vt:lpstr>DLC 1.3 &amp; DLC 6.1</vt:lpstr>
      <vt:lpstr>Load cases according to DNV-ST0437 load standard</vt:lpstr>
      <vt:lpstr>ETM &amp; Normal Operation</vt:lpstr>
      <vt:lpstr>TurbSim</vt:lpstr>
      <vt:lpstr>Estimated Extreme Loads for Optimus Syria</vt:lpstr>
      <vt:lpstr>Estimated Extreme Loads for Optimus Syria</vt:lpstr>
      <vt:lpstr>Estimated Extreme Loads for Optimus Syria</vt:lpstr>
      <vt:lpstr>Connected Group &amp; Future Plan</vt:lpstr>
      <vt:lpstr>References</vt:lpstr>
      <vt:lpstr>Weekly report: Feedback Controller</vt:lpstr>
      <vt:lpstr>List of Contents</vt:lpstr>
      <vt:lpstr>Tasks of the Week</vt:lpstr>
      <vt:lpstr>Why IEA 3.4 MW ?</vt:lpstr>
      <vt:lpstr>ROSCO Workflow</vt:lpstr>
      <vt:lpstr>Simulation settings</vt:lpstr>
      <vt:lpstr>Results</vt:lpstr>
      <vt:lpstr>Conclusion</vt:lpstr>
      <vt:lpstr>Bibliography – Feedback Controller</vt:lpstr>
      <vt:lpstr>Report: Lidar Assisted Controller</vt:lpstr>
      <vt:lpstr>New functions in the simulator OpenFAST</vt:lpstr>
      <vt:lpstr>Frozen turbulence</vt:lpstr>
      <vt:lpstr>New functions in the simulator OpenFAST</vt:lpstr>
      <vt:lpstr>Method and Implementation</vt:lpstr>
      <vt:lpstr>Setup &amp; Tuning (OpenFAST v3.0 • ROSCO v2.6 • IEA 3.4 MW)</vt:lpstr>
      <vt:lpstr>IEA 3.4 MW — LiDAR-Assisted Feedforward (FF) on OpenFAST v3.0</vt:lpstr>
      <vt:lpstr>Results: FB vs FF (Same Wind, t = 10–30 s) </vt:lpstr>
      <vt:lpstr>Conclusion and Outlook</vt:lpstr>
      <vt:lpstr>Reference</vt:lpstr>
      <vt:lpstr>Rotor Blade and Aerodynamics</vt:lpstr>
      <vt:lpstr>List of contents </vt:lpstr>
      <vt:lpstr>1. Flow Chart</vt:lpstr>
      <vt:lpstr>2. Selected Airfoils</vt:lpstr>
      <vt:lpstr>Graphs </vt:lpstr>
      <vt:lpstr>Bibliography</vt:lpstr>
      <vt:lpstr>Team 5 – Rotor Blade Structures</vt:lpstr>
      <vt:lpstr>List of contents </vt:lpstr>
      <vt:lpstr>PowerPoint Presentation</vt:lpstr>
      <vt:lpstr>PowerPoint Presentation</vt:lpstr>
      <vt:lpstr>PowerPoint Presentation</vt:lpstr>
      <vt:lpstr>PowerPoint Presentation</vt:lpstr>
      <vt:lpstr>Bibliography</vt:lpstr>
      <vt:lpstr>PowerPoint Presentation</vt:lpstr>
      <vt:lpstr>List of contents</vt:lpstr>
      <vt:lpstr>1. DFIG Working Principle</vt:lpstr>
      <vt:lpstr>2. Converter Rating</vt:lpstr>
      <vt:lpstr>3. Local Partner &amp; Market Strategy</vt:lpstr>
      <vt:lpstr>4. Physical and Cost Parameter  </vt:lpstr>
      <vt:lpstr>4. Physical and Cost Parameter  </vt:lpstr>
      <vt:lpstr>5. Next Step</vt:lpstr>
      <vt:lpstr>Bibliography</vt:lpstr>
      <vt:lpstr>PowerPoint Presentation</vt:lpstr>
      <vt:lpstr>List of contents</vt:lpstr>
      <vt:lpstr>1-i. Emergency / extreme fault conditions</vt:lpstr>
      <vt:lpstr>1-ii. Restorative / Black Start</vt:lpstr>
      <vt:lpstr>2-i. Withstanding LVRT capability</vt:lpstr>
      <vt:lpstr>2-i. Withstanding LVRT capability</vt:lpstr>
      <vt:lpstr>2-ii. Reactive Range &amp; Voltage Control</vt:lpstr>
      <vt:lpstr>2-ii. Reactive Range &amp; Voltage Control</vt:lpstr>
      <vt:lpstr>3. Outlook for the coming week</vt:lpstr>
      <vt:lpstr>Bibliography – Grid Code Development</vt:lpstr>
      <vt:lpstr>Rotor Hub And Pitch System</vt:lpstr>
      <vt:lpstr>Agenda</vt:lpstr>
      <vt:lpstr>Rotor Hub Shape Comparison</vt:lpstr>
      <vt:lpstr>Weighted Evaluation of Pitch Control Systems</vt:lpstr>
      <vt:lpstr>Why Choose Electric over Hydraulic?</vt:lpstr>
      <vt:lpstr>Outer-ring rotating </vt:lpstr>
      <vt:lpstr> Outer ring rotating</vt:lpstr>
      <vt:lpstr>Inner-ring rotating </vt:lpstr>
      <vt:lpstr> Inner ring rotating</vt:lpstr>
      <vt:lpstr> Outer-ring and inner-ring rotating </vt:lpstr>
      <vt:lpstr>Weekly Presentation: Rotor Bearing System</vt:lpstr>
      <vt:lpstr>Agenda</vt:lpstr>
      <vt:lpstr>Task of the week</vt:lpstr>
      <vt:lpstr>Individual responsibility of components </vt:lpstr>
      <vt:lpstr>Hydrodynamic vs Hydrostatic Journal bearing</vt:lpstr>
      <vt:lpstr>Suggestion for Hydrodynamic bearing</vt:lpstr>
      <vt:lpstr>Manufacturing of the Shaft</vt:lpstr>
      <vt:lpstr>Shaft Dimension</vt:lpstr>
      <vt:lpstr>Rotor Locking System</vt:lpstr>
      <vt:lpstr>Recommended Rotor Locking System</vt:lpstr>
      <vt:lpstr>Approached companies &amp; experts</vt:lpstr>
      <vt:lpstr>Gearbox, Brake, Coupling </vt:lpstr>
      <vt:lpstr>Agenda for 3rd week</vt:lpstr>
      <vt:lpstr>Drive train system</vt:lpstr>
      <vt:lpstr>3-Point suspension </vt:lpstr>
      <vt:lpstr>PowerPoint Presentation</vt:lpstr>
      <vt:lpstr>Gearbox system</vt:lpstr>
      <vt:lpstr>  Gearbox system </vt:lpstr>
      <vt:lpstr> Gearbox system</vt:lpstr>
      <vt:lpstr>Rotor Brake</vt:lpstr>
      <vt:lpstr>Rotor Brake</vt:lpstr>
      <vt:lpstr>Rotor Brake</vt:lpstr>
      <vt:lpstr>Rotor Brake</vt:lpstr>
      <vt:lpstr>Coupling</vt:lpstr>
      <vt:lpstr>Coupling</vt:lpstr>
      <vt:lpstr>Coupling</vt:lpstr>
      <vt:lpstr>Bibliography </vt:lpstr>
      <vt:lpstr>Weekly report: Machine Bed &amp; Yaw System</vt:lpstr>
      <vt:lpstr>Contents</vt:lpstr>
      <vt:lpstr>Reference Models For Bed plate - 5MW with 4 point support</vt:lpstr>
      <vt:lpstr>Reference Models For Bed plate - 5MW with 4 point support</vt:lpstr>
      <vt:lpstr>Reference Models For Bed plate - 5MW with Seperated Bed plate</vt:lpstr>
      <vt:lpstr>Reference Models from Optimus Sakthi</vt:lpstr>
      <vt:lpstr>PowerPoint Presentation</vt:lpstr>
      <vt:lpstr>Coordinate system &amp; load definitions (IEC)</vt:lpstr>
      <vt:lpstr>Axial Load and Radial load Comparison</vt:lpstr>
      <vt:lpstr>PowerPoint Presentation</vt:lpstr>
      <vt:lpstr>References</vt:lpstr>
      <vt:lpstr>Weekly report: Tower structure </vt:lpstr>
      <vt:lpstr>List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distribution </vt:lpstr>
      <vt:lpstr>Weekly report: Foundations </vt:lpstr>
      <vt:lpstr>List of contents</vt:lpstr>
      <vt:lpstr>PowerPoint Presentation</vt:lpstr>
      <vt:lpstr>Soil Properties for Qattinah </vt:lpstr>
      <vt:lpstr>PowerPoint Presentation</vt:lpstr>
      <vt:lpstr>PowerPoint Presentation</vt:lpstr>
      <vt:lpstr>Weekly report: Storage System</vt:lpstr>
      <vt:lpstr>Battery Technologies for Large-Scale Energy Storage</vt:lpstr>
      <vt:lpstr>Introduction</vt:lpstr>
      <vt:lpstr>Lithium-Ion Batteries Lithium-Ion Batteries: Pros &amp; Cons</vt:lpstr>
      <vt:lpstr>Sodium-Sulfur Batteries </vt:lpstr>
      <vt:lpstr>Flow Batteries</vt:lpstr>
      <vt:lpstr>Flow Batteries</vt:lpstr>
      <vt:lpstr>Costs &amp; Leading Manufacturers</vt:lpstr>
      <vt:lpstr>Technology Selection for Our Project</vt:lpstr>
      <vt:lpstr>Technology Selection for Our Project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Bakhtiar Sabir</dc:creator>
  <cp:lastModifiedBy>Federico De Mita</cp:lastModifiedBy>
  <cp:revision>7</cp:revision>
  <dcterms:created xsi:type="dcterms:W3CDTF">2025-10-03T13:41:45Z</dcterms:created>
  <dcterms:modified xsi:type="dcterms:W3CDTF">2025-10-07T05:55:40Z</dcterms:modified>
</cp:coreProperties>
</file>